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64" r:id="rId4"/>
    <p:sldId id="265" r:id="rId5"/>
    <p:sldId id="266" r:id="rId6"/>
    <p:sldId id="267" r:id="rId7"/>
    <p:sldId id="268" r:id="rId8"/>
    <p:sldId id="269" r:id="rId9"/>
    <p:sldId id="270" r:id="rId10"/>
    <p:sldId id="271" r:id="rId11"/>
    <p:sldId id="272" r:id="rId12"/>
    <p:sldId id="273" r:id="rId13"/>
    <p:sldId id="275" r:id="rId14"/>
    <p:sldId id="276" r:id="rId15"/>
    <p:sldId id="277" r:id="rId16"/>
    <p:sldId id="279" r:id="rId17"/>
    <p:sldId id="280" r:id="rId18"/>
    <p:sldId id="282" r:id="rId19"/>
    <p:sldId id="283" r:id="rId20"/>
    <p:sldId id="285" r:id="rId2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114" d="100"/>
          <a:sy n="114" d="100"/>
        </p:scale>
        <p:origin x="1638" y="114"/>
      </p:cViewPr>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F0158E-0BEA-4BFF-AA61-7914394B3C6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14F11DA1-6698-4392-B84F-664E2A344A66}"/>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11192300-EA15-4B15-A783-6E65AD991BC8}" type="datetimeFigureOut">
              <a:rPr lang="en-NZ" smtClean="0"/>
              <a:t>27/09/2021</a:t>
            </a:fld>
            <a:endParaRPr lang="en-NZ"/>
          </a:p>
        </p:txBody>
      </p:sp>
      <p:sp>
        <p:nvSpPr>
          <p:cNvPr id="4" name="Footer Placeholder 3">
            <a:extLst>
              <a:ext uri="{FF2B5EF4-FFF2-40B4-BE49-F238E27FC236}">
                <a16:creationId xmlns:a16="http://schemas.microsoft.com/office/drawing/2014/main" id="{AB15D29F-AD7A-40A3-90D1-5C7D45458A0A}"/>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A27F1443-A053-47AC-962C-46D85BEC89F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6614211-E28D-4196-8F23-467118673D5D}" type="datetimeFigureOut">
              <a:rPr lang="en-NZ" smtClean="0"/>
              <a:t>27/09/2021</a:t>
            </a:fld>
            <a:endParaRPr lang="en-NZ"/>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6" name="Picture 5">
            <a:extLst>
              <a:ext uri="{FF2B5EF4-FFF2-40B4-BE49-F238E27FC236}">
                <a16:creationId xmlns:a16="http://schemas.microsoft.com/office/drawing/2014/main" id="{5A6AB894-3DB9-43E6-854A-5B9B32AAA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7760" y="3959961"/>
            <a:ext cx="2700471" cy="1286198"/>
          </a:xfrm>
          <a:prstGeom prst="rect">
            <a:avLst/>
          </a:prstGeom>
        </p:spPr>
      </p:pic>
    </p:spTree>
    <p:extLst>
      <p:ext uri="{BB962C8B-B14F-4D97-AF65-F5344CB8AC3E}">
        <p14:creationId xmlns:p14="http://schemas.microsoft.com/office/powerpoint/2010/main" val="202488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ing and bullets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id="{B1AAE9B7-F6A0-44A7-887A-A1EC309E96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ing and bullets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6" name="Picture 5">
            <a:extLst>
              <a:ext uri="{FF2B5EF4-FFF2-40B4-BE49-F238E27FC236}">
                <a16:creationId xmlns:a16="http://schemas.microsoft.com/office/drawing/2014/main" id="{80ED18F1-8DAE-4FD0-BA60-1243D3FA63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and plai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a:t>Modifiez le style du titre</a:t>
            </a:r>
            <a:endParaRPr lang="en-NZ"/>
          </a:p>
        </p:txBody>
      </p:sp>
      <p:pic>
        <p:nvPicPr>
          <p:cNvPr id="4" name="Picture 3">
            <a:extLst>
              <a:ext uri="{FF2B5EF4-FFF2-40B4-BE49-F238E27FC236}">
                <a16:creationId xmlns:a16="http://schemas.microsoft.com/office/drawing/2014/main" id="{46C51CDF-0A8A-4B88-85D4-60A9032CDC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and plain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E3D5B-2D16-4C5E-B51C-927C485EC3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no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caption smal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7" name="Picture 6">
            <a:extLst>
              <a:ext uri="{FF2B5EF4-FFF2-40B4-BE49-F238E27FC236}">
                <a16:creationId xmlns:a16="http://schemas.microsoft.com/office/drawing/2014/main" id="{460DE470-EB93-4C4F-AD5E-539B9F3536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E0BCDEE1-43FA-47A0-BF67-3CD946318E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300152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3315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6A85AB2A-104A-4D52-995C-3FE0A541B4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208198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3315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EE88B631-0029-4615-B829-A727B6C76E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575261"/>
            <a:ext cx="2811566" cy="1339111"/>
          </a:xfrm>
          <a:prstGeom prst="rect">
            <a:avLst/>
          </a:prstGeom>
        </p:spPr>
      </p:pic>
    </p:spTree>
    <p:extLst>
      <p:ext uri="{BB962C8B-B14F-4D97-AF65-F5344CB8AC3E}">
        <p14:creationId xmlns:p14="http://schemas.microsoft.com/office/powerpoint/2010/main" val="29671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2361933"/>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3333751"/>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36318B0C-1EC2-4AA8-9C7B-FC75BD6FD9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66217" y="3992045"/>
            <a:ext cx="2811566" cy="1339111"/>
          </a:xfrm>
          <a:prstGeom prst="rect">
            <a:avLst/>
          </a:prstGeom>
        </p:spPr>
      </p:pic>
    </p:spTree>
    <p:extLst>
      <p:ext uri="{BB962C8B-B14F-4D97-AF65-F5344CB8AC3E}">
        <p14:creationId xmlns:p14="http://schemas.microsoft.com/office/powerpoint/2010/main" val="201391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51545" y="687396"/>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51545" y="1621114"/>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02A37300-1750-4CF3-B3AB-BB773EBF65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0758" y="2241308"/>
            <a:ext cx="2811566" cy="1339111"/>
          </a:xfrm>
          <a:prstGeom prst="rect">
            <a:avLst/>
          </a:prstGeom>
        </p:spPr>
      </p:pic>
    </p:spTree>
    <p:extLst>
      <p:ext uri="{BB962C8B-B14F-4D97-AF65-F5344CB8AC3E}">
        <p14:creationId xmlns:p14="http://schemas.microsoft.com/office/powerpoint/2010/main" val="71871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2744090"/>
            <a:ext cx="6858000" cy="852221"/>
          </a:xfrm>
        </p:spPr>
        <p:txBody>
          <a:bodyPr anchor="b">
            <a:normAutofit/>
          </a:bodyPr>
          <a:lstStyle>
            <a:lvl1pPr algn="ctr">
              <a:defRPr sz="3600">
                <a:solidFill>
                  <a:schemeClr val="bg1"/>
                </a:solidFill>
              </a:defRPr>
            </a:lvl1pPr>
          </a:lstStyle>
          <a:p>
            <a:r>
              <a:rPr lang="fr-FR"/>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3734958"/>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NZ"/>
          </a:p>
        </p:txBody>
      </p:sp>
      <p:pic>
        <p:nvPicPr>
          <p:cNvPr id="5" name="Picture 4">
            <a:extLst>
              <a:ext uri="{FF2B5EF4-FFF2-40B4-BE49-F238E27FC236}">
                <a16:creationId xmlns:a16="http://schemas.microsoft.com/office/drawing/2014/main" id="{D46B181D-3CF8-4FA4-BAE1-1884A10192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3129" y="4412302"/>
            <a:ext cx="2811566" cy="1339111"/>
          </a:xfrm>
          <a:prstGeom prst="rect">
            <a:avLst/>
          </a:prstGeom>
        </p:spPr>
      </p:pic>
    </p:spTree>
    <p:extLst>
      <p:ext uri="{BB962C8B-B14F-4D97-AF65-F5344CB8AC3E}">
        <p14:creationId xmlns:p14="http://schemas.microsoft.com/office/powerpoint/2010/main" val="234206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5" name="Picture 4">
            <a:extLst>
              <a:ext uri="{FF2B5EF4-FFF2-40B4-BE49-F238E27FC236}">
                <a16:creationId xmlns:a16="http://schemas.microsoft.com/office/drawing/2014/main" id="{BE6CB0CC-D317-482F-846B-3814D19307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Heading and bullets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a:t>Modifiez les styles du texte du masque</a:t>
            </a:r>
          </a:p>
          <a:p>
            <a:pPr lvl="1"/>
            <a:r>
              <a:rPr lang="fr-FR"/>
              <a:t>Deuxième niveau</a:t>
            </a:r>
          </a:p>
          <a:p>
            <a:pPr lvl="2"/>
            <a:r>
              <a:rPr lang="fr-FR"/>
              <a:t>Troisième niveau</a:t>
            </a:r>
          </a:p>
        </p:txBody>
      </p:sp>
      <p:pic>
        <p:nvPicPr>
          <p:cNvPr id="7" name="Picture 6">
            <a:extLst>
              <a:ext uri="{FF2B5EF4-FFF2-40B4-BE49-F238E27FC236}">
                <a16:creationId xmlns:a16="http://schemas.microsoft.com/office/drawing/2014/main" id="{08F897B4-FAF4-4141-B970-C51951F855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NZ"/>
          </a:p>
        </p:txBody>
      </p:sp>
      <p:sp>
        <p:nvSpPr>
          <p:cNvPr id="3" name="Text Placeholder 2">
            <a:extLst>
              <a:ext uri="{FF2B5EF4-FFF2-40B4-BE49-F238E27FC236}">
                <a16:creationId xmlns:a16="http://schemas.microsoft.com/office/drawing/2014/main"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27/09/2021</a:t>
            </a:fld>
            <a:endParaRPr lang="en-NZ"/>
          </a:p>
        </p:txBody>
      </p:sp>
      <p:sp>
        <p:nvSpPr>
          <p:cNvPr id="5" name="Footer Placeholder 4">
            <a:extLst>
              <a:ext uri="{FF2B5EF4-FFF2-40B4-BE49-F238E27FC236}">
                <a16:creationId xmlns:a16="http://schemas.microsoft.com/office/drawing/2014/main"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7" r:id="rId3"/>
    <p:sldLayoutId id="2147483668" r:id="rId4"/>
    <p:sldLayoutId id="2147483665" r:id="rId5"/>
    <p:sldLayoutId id="2147483669" r:id="rId6"/>
    <p:sldLayoutId id="2147483666" r:id="rId7"/>
    <p:sldLayoutId id="2147483662" r:id="rId8"/>
    <p:sldLayoutId id="2147483674" r:id="rId9"/>
    <p:sldLayoutId id="2147483660" r:id="rId10"/>
    <p:sldLayoutId id="2147483661" r:id="rId11"/>
    <p:sldLayoutId id="2147483654" r:id="rId12"/>
    <p:sldLayoutId id="2147483663" r:id="rId13"/>
    <p:sldLayoutId id="2147483664" r:id="rId14"/>
    <p:sldLayoutId id="2147483673" r:id="rId15"/>
    <p:sldLayoutId id="2147483655" r:id="rId16"/>
    <p:sldLayoutId id="2147483657" r:id="rId17"/>
    <p:sldLayoutId id="214748367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C27A-72D8-457B-A723-F18600481DD2}"/>
              </a:ext>
            </a:extLst>
          </p:cNvPr>
          <p:cNvSpPr>
            <a:spLocks noGrp="1"/>
          </p:cNvSpPr>
          <p:nvPr>
            <p:ph type="ctrTitle"/>
          </p:nvPr>
        </p:nvSpPr>
        <p:spPr>
          <a:xfrm>
            <a:off x="984167" y="385763"/>
            <a:ext cx="7616907" cy="1857375"/>
          </a:xfrm>
        </p:spPr>
        <p:txBody>
          <a:bodyPr>
            <a:normAutofit fontScale="90000"/>
          </a:bodyPr>
          <a:lstStyle/>
          <a:p>
            <a:r>
              <a:rPr lang="sr-Latn-ME" dirty="0"/>
              <a:t>ZAKONSKE OBAVEZE IMAOCA IZVORA ELEKTROMAGNETNIH POLJA PREMA PROPISIMA CRNE GORE</a:t>
            </a:r>
            <a:endParaRPr lang="en-NZ" dirty="0"/>
          </a:p>
        </p:txBody>
      </p:sp>
      <p:sp>
        <p:nvSpPr>
          <p:cNvPr id="3" name="Subtitle 2">
            <a:extLst>
              <a:ext uri="{FF2B5EF4-FFF2-40B4-BE49-F238E27FC236}">
                <a16:creationId xmlns:a16="http://schemas.microsoft.com/office/drawing/2014/main" id="{EC0EF756-2813-4C92-852F-C68BE5F816AC}"/>
              </a:ext>
            </a:extLst>
          </p:cNvPr>
          <p:cNvSpPr>
            <a:spLocks noGrp="1"/>
          </p:cNvSpPr>
          <p:nvPr>
            <p:ph type="subTitle" idx="1"/>
          </p:nvPr>
        </p:nvSpPr>
        <p:spPr>
          <a:xfrm>
            <a:off x="984167" y="2600324"/>
            <a:ext cx="8159833" cy="1110196"/>
          </a:xfrm>
        </p:spPr>
        <p:txBody>
          <a:bodyPr>
            <a:normAutofit fontScale="70000" lnSpcReduction="20000"/>
          </a:bodyPr>
          <a:lstStyle/>
          <a:p>
            <a:pPr algn="l"/>
            <a:r>
              <a:rPr lang="hr-HR" sz="2300" dirty="0">
                <a:solidFill>
                  <a:schemeClr val="accent5">
                    <a:lumMod val="60000"/>
                    <a:lumOff val="40000"/>
                  </a:schemeClr>
                </a:solidFill>
              </a:rPr>
              <a:t>   </a:t>
            </a:r>
            <a:r>
              <a:rPr lang="hr-HR" sz="2300" dirty="0"/>
              <a:t>Institut Sigurnost, Podgorica</a:t>
            </a:r>
            <a:r>
              <a:rPr lang="sr-Latn-ME" sz="2300" dirty="0"/>
              <a:t> </a:t>
            </a:r>
            <a:r>
              <a:rPr lang="en-US" sz="2300" dirty="0"/>
              <a:t>           </a:t>
            </a:r>
            <a:r>
              <a:rPr lang="sr-Latn-ME" sz="2300" dirty="0"/>
              <a:t>         </a:t>
            </a:r>
            <a:r>
              <a:rPr lang="hr-HR" sz="2300" dirty="0"/>
              <a:t>Elektrotehnički institut Nikola Tesla, Beograd</a:t>
            </a:r>
            <a:endParaRPr lang="en-US" sz="2300" dirty="0"/>
          </a:p>
          <a:p>
            <a:pPr algn="l"/>
            <a:r>
              <a:rPr lang="hr-HR" sz="2300" dirty="0"/>
              <a:t>   Ivana Rai</a:t>
            </a:r>
            <a:r>
              <a:rPr lang="sr-Latn-ME" sz="2300" dirty="0"/>
              <a:t>čević</a:t>
            </a:r>
            <a:r>
              <a:rPr lang="hr-HR" sz="2300" dirty="0"/>
              <a:t>		                     Maja Grbić </a:t>
            </a:r>
            <a:endParaRPr lang="en-US" sz="2300" dirty="0"/>
          </a:p>
          <a:p>
            <a:pPr algn="l"/>
            <a:r>
              <a:rPr lang="hr-HR" sz="2300" dirty="0"/>
              <a:t>   Luka Glušica	                              </a:t>
            </a:r>
            <a:r>
              <a:rPr lang="en-US" sz="2300" dirty="0"/>
              <a:t>    </a:t>
            </a:r>
            <a:r>
              <a:rPr lang="sr-Latn-ME" sz="2300" dirty="0"/>
              <a:t>   </a:t>
            </a:r>
            <a:r>
              <a:rPr lang="hr-HR" sz="2300" dirty="0"/>
              <a:t>Aleksandar Pavlović</a:t>
            </a:r>
            <a:endParaRPr lang="en-US" sz="2300" dirty="0"/>
          </a:p>
          <a:p>
            <a:pPr algn="l"/>
            <a:endParaRPr lang="en-US" dirty="0"/>
          </a:p>
          <a:p>
            <a:endParaRPr lang="en-NZ" dirty="0"/>
          </a:p>
        </p:txBody>
      </p:sp>
      <p:pic>
        <p:nvPicPr>
          <p:cNvPr id="5" name="Picture 4"/>
          <p:cNvPicPr>
            <a:picLocks noChangeAspect="1"/>
          </p:cNvPicPr>
          <p:nvPr/>
        </p:nvPicPr>
        <p:blipFill>
          <a:blip r:embed="rId2"/>
          <a:stretch>
            <a:fillRect/>
          </a:stretch>
        </p:blipFill>
        <p:spPr>
          <a:xfrm>
            <a:off x="3192281" y="5870795"/>
            <a:ext cx="3200677" cy="774259"/>
          </a:xfrm>
          <a:prstGeom prst="rect">
            <a:avLst/>
          </a:prstGeom>
        </p:spPr>
      </p:pic>
      <p:pic>
        <p:nvPicPr>
          <p:cNvPr id="6" name="Picture 5"/>
          <p:cNvPicPr>
            <a:picLocks noChangeAspect="1"/>
          </p:cNvPicPr>
          <p:nvPr/>
        </p:nvPicPr>
        <p:blipFill>
          <a:blip r:embed="rId3"/>
          <a:stretch>
            <a:fillRect/>
          </a:stretch>
        </p:blipFill>
        <p:spPr>
          <a:xfrm>
            <a:off x="343169" y="2651599"/>
            <a:ext cx="792000" cy="769295"/>
          </a:xfrm>
          <a:prstGeom prst="rect">
            <a:avLst/>
          </a:prstGeom>
        </p:spPr>
      </p:pic>
      <p:pic>
        <p:nvPicPr>
          <p:cNvPr id="7" name="Picture 6"/>
          <p:cNvPicPr>
            <a:picLocks noChangeAspect="1"/>
          </p:cNvPicPr>
          <p:nvPr/>
        </p:nvPicPr>
        <p:blipFill>
          <a:blip r:embed="rId4"/>
          <a:stretch>
            <a:fillRect/>
          </a:stretch>
        </p:blipFill>
        <p:spPr>
          <a:xfrm>
            <a:off x="4176000" y="2635698"/>
            <a:ext cx="792000" cy="785196"/>
          </a:xfrm>
          <a:prstGeom prst="rect">
            <a:avLst/>
          </a:prstGeom>
        </p:spPr>
      </p:pic>
    </p:spTree>
    <p:extLst>
      <p:ext uri="{BB962C8B-B14F-4D97-AF65-F5344CB8AC3E}">
        <p14:creationId xmlns:p14="http://schemas.microsoft.com/office/powerpoint/2010/main" val="185027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sr-Latn-ME" dirty="0"/>
              <a:t>Zahtjev za izdavanje odobrenja za puštanje u rad</a:t>
            </a:r>
          </a:p>
          <a:p>
            <a:r>
              <a:rPr lang="sr-Latn-ME" dirty="0"/>
              <a:t>Periodična mjerenja</a:t>
            </a:r>
          </a:p>
          <a:p>
            <a:r>
              <a:rPr lang="sr-Latn-ME" dirty="0"/>
              <a:t>Imaoci zatečenih izvora NJZ</a:t>
            </a:r>
          </a:p>
          <a:p>
            <a:r>
              <a:rPr lang="sr-Latn-ME" dirty="0"/>
              <a:t>Studija</a:t>
            </a:r>
          </a:p>
          <a:p>
            <a:pPr marL="0" indent="0">
              <a:buNone/>
            </a:pPr>
            <a:endParaRPr lang="sr-Latn-ME" dirty="0"/>
          </a:p>
          <a:p>
            <a:r>
              <a:rPr lang="pt-PT" dirty="0">
                <a:solidFill>
                  <a:schemeClr val="accent1"/>
                </a:solidFill>
              </a:rPr>
              <a:t>Studija treba da sadrži:</a:t>
            </a:r>
            <a:endParaRPr lang="en-US" dirty="0">
              <a:solidFill>
                <a:schemeClr val="accent1"/>
              </a:solidFill>
            </a:endParaRPr>
          </a:p>
          <a:p>
            <a:pPr lvl="0">
              <a:buFontTx/>
              <a:buChar char="-"/>
            </a:pPr>
            <a:r>
              <a:rPr lang="pt-PT" dirty="0"/>
              <a:t>popis zatečenih značajnih izvora nejonizujućih zračenja sa geografskim koordinatama;</a:t>
            </a:r>
            <a:endParaRPr lang="sr-Latn-ME" dirty="0"/>
          </a:p>
          <a:p>
            <a:pPr lvl="0" algn="just">
              <a:buFontTx/>
              <a:buChar char="-"/>
            </a:pPr>
            <a:r>
              <a:rPr lang="pt-PT" dirty="0"/>
              <a:t>kategorizaciju zatečenih značajnih izvora nejonizujućih zračenja u odnosu na nivoe emitovanih elektromagnetnih polja prema najvećoj nominalnoj snazi rada izvora i lokacije tog izvora;</a:t>
            </a:r>
            <a:endParaRPr lang="en-US" dirty="0"/>
          </a:p>
          <a:p>
            <a:pPr lvl="0">
              <a:buFontTx/>
              <a:buChar char="-"/>
            </a:pPr>
            <a:r>
              <a:rPr lang="en-GB" dirty="0" err="1"/>
              <a:t>prioritete</a:t>
            </a:r>
            <a:r>
              <a:rPr lang="en-GB" dirty="0"/>
              <a:t> </a:t>
            </a:r>
            <a:r>
              <a:rPr lang="en-GB" dirty="0" err="1"/>
              <a:t>i</a:t>
            </a:r>
            <a:r>
              <a:rPr lang="en-GB" dirty="0"/>
              <a:t> </a:t>
            </a:r>
            <a:r>
              <a:rPr lang="en-GB" dirty="0" err="1"/>
              <a:t>vremenski</a:t>
            </a:r>
            <a:r>
              <a:rPr lang="en-GB" dirty="0"/>
              <a:t> plan </a:t>
            </a:r>
            <a:r>
              <a:rPr lang="en-GB" dirty="0" err="1"/>
              <a:t>izvođenja</a:t>
            </a:r>
            <a:r>
              <a:rPr lang="en-GB" dirty="0"/>
              <a:t> </a:t>
            </a:r>
            <a:r>
              <a:rPr lang="en-GB" dirty="0" err="1"/>
              <a:t>prvih</a:t>
            </a:r>
            <a:r>
              <a:rPr lang="en-GB" dirty="0"/>
              <a:t> </a:t>
            </a:r>
            <a:r>
              <a:rPr lang="en-GB" dirty="0" err="1"/>
              <a:t>mjerenja</a:t>
            </a:r>
            <a:r>
              <a:rPr lang="en-GB" dirty="0"/>
              <a:t>;</a:t>
            </a:r>
            <a:r>
              <a:rPr lang="sr-Latn-ME" dirty="0"/>
              <a:t> </a:t>
            </a:r>
          </a:p>
          <a:p>
            <a:pPr lvl="0" algn="just">
              <a:buFontTx/>
              <a:buChar char="-"/>
            </a:pPr>
            <a:r>
              <a:rPr lang="en-GB" dirty="0" err="1"/>
              <a:t>rezultate</a:t>
            </a:r>
            <a:r>
              <a:rPr lang="en-GB" dirty="0"/>
              <a:t> </a:t>
            </a:r>
            <a:r>
              <a:rPr lang="en-GB" dirty="0" err="1"/>
              <a:t>mjerenja</a:t>
            </a:r>
            <a:r>
              <a:rPr lang="en-GB" dirty="0"/>
              <a:t> </a:t>
            </a:r>
            <a:r>
              <a:rPr lang="en-GB" dirty="0" err="1"/>
              <a:t>parametara</a:t>
            </a:r>
            <a:r>
              <a:rPr lang="en-GB" dirty="0"/>
              <a:t> </a:t>
            </a:r>
            <a:r>
              <a:rPr lang="en-GB" dirty="0" err="1"/>
              <a:t>polja</a:t>
            </a:r>
            <a:r>
              <a:rPr lang="en-GB" dirty="0"/>
              <a:t> </a:t>
            </a:r>
            <a:r>
              <a:rPr lang="en-GB" dirty="0" err="1"/>
              <a:t>sa</a:t>
            </a:r>
            <a:r>
              <a:rPr lang="en-GB" dirty="0"/>
              <a:t> </a:t>
            </a:r>
            <a:r>
              <a:rPr lang="en-GB" dirty="0" err="1"/>
              <a:t>mjernim</a:t>
            </a:r>
            <a:r>
              <a:rPr lang="en-GB" dirty="0"/>
              <a:t> </a:t>
            </a:r>
            <a:r>
              <a:rPr lang="en-GB" dirty="0" err="1"/>
              <a:t>postupcima</a:t>
            </a:r>
            <a:r>
              <a:rPr lang="en-GB" dirty="0"/>
              <a:t> </a:t>
            </a:r>
            <a:r>
              <a:rPr lang="en-GB" dirty="0" err="1"/>
              <a:t>koji</a:t>
            </a:r>
            <a:r>
              <a:rPr lang="en-GB" dirty="0"/>
              <a:t> </a:t>
            </a:r>
            <a:r>
              <a:rPr lang="en-GB" dirty="0" err="1"/>
              <a:t>su</a:t>
            </a:r>
            <a:r>
              <a:rPr lang="en-GB" dirty="0"/>
              <a:t> </a:t>
            </a:r>
            <a:r>
              <a:rPr lang="en-GB" dirty="0" err="1"/>
              <a:t>korišćeni</a:t>
            </a:r>
            <a:r>
              <a:rPr lang="en-GB" dirty="0"/>
              <a:t>, </a:t>
            </a:r>
            <a:r>
              <a:rPr lang="en-GB" dirty="0" err="1"/>
              <a:t>mjerne</a:t>
            </a:r>
            <a:r>
              <a:rPr lang="en-GB" dirty="0"/>
              <a:t> </a:t>
            </a:r>
            <a:r>
              <a:rPr lang="en-GB" dirty="0" err="1"/>
              <a:t>uređaje</a:t>
            </a:r>
            <a:r>
              <a:rPr lang="en-GB" dirty="0"/>
              <a:t>, </a:t>
            </a:r>
            <a:r>
              <a:rPr lang="en-GB" dirty="0" err="1"/>
              <a:t>mjernu</a:t>
            </a:r>
            <a:r>
              <a:rPr lang="en-GB" dirty="0"/>
              <a:t> </a:t>
            </a:r>
            <a:r>
              <a:rPr lang="en-GB" dirty="0" err="1"/>
              <a:t>nesigurnost</a:t>
            </a:r>
            <a:r>
              <a:rPr lang="en-GB" dirty="0"/>
              <a:t>, </a:t>
            </a:r>
            <a:r>
              <a:rPr lang="en-GB" dirty="0" err="1"/>
              <a:t>kao</a:t>
            </a:r>
            <a:r>
              <a:rPr lang="en-GB" dirty="0"/>
              <a:t> </a:t>
            </a:r>
            <a:r>
              <a:rPr lang="en-GB" dirty="0" err="1"/>
              <a:t>i</a:t>
            </a:r>
            <a:r>
              <a:rPr lang="en-GB" dirty="0"/>
              <a:t> </a:t>
            </a:r>
            <a:r>
              <a:rPr lang="en-GB" dirty="0" err="1"/>
              <a:t>kriterijume</a:t>
            </a:r>
            <a:r>
              <a:rPr lang="en-GB" dirty="0"/>
              <a:t> </a:t>
            </a:r>
            <a:r>
              <a:rPr lang="en-GB" dirty="0" err="1"/>
              <a:t>na</a:t>
            </a:r>
            <a:r>
              <a:rPr lang="en-GB" dirty="0"/>
              <a:t> </a:t>
            </a:r>
            <a:r>
              <a:rPr lang="en-GB" dirty="0" err="1"/>
              <a:t>osnovu</a:t>
            </a:r>
            <a:r>
              <a:rPr lang="en-GB" dirty="0"/>
              <a:t> </a:t>
            </a:r>
            <a:r>
              <a:rPr lang="en-GB" dirty="0" err="1"/>
              <a:t>kojih</a:t>
            </a:r>
            <a:r>
              <a:rPr lang="en-GB" dirty="0"/>
              <a:t> je </a:t>
            </a:r>
            <a:r>
              <a:rPr lang="en-GB" dirty="0" err="1"/>
              <a:t>izvršena</a:t>
            </a:r>
            <a:r>
              <a:rPr lang="en-GB" dirty="0"/>
              <a:t> </a:t>
            </a:r>
            <a:r>
              <a:rPr lang="en-GB" dirty="0" err="1"/>
              <a:t>kategorizacija</a:t>
            </a:r>
            <a:r>
              <a:rPr lang="en-GB" dirty="0"/>
              <a:t> </a:t>
            </a:r>
            <a:r>
              <a:rPr lang="en-GB" dirty="0" err="1"/>
              <a:t>izvora</a:t>
            </a:r>
            <a:r>
              <a:rPr lang="en-GB" dirty="0"/>
              <a:t>;</a:t>
            </a:r>
            <a:endParaRPr lang="sr-Latn-ME" dirty="0"/>
          </a:p>
          <a:p>
            <a:pPr lvl="0">
              <a:buFontTx/>
              <a:buChar char="-"/>
            </a:pPr>
            <a:r>
              <a:rPr lang="en-GB" dirty="0" err="1"/>
              <a:t>predlog</a:t>
            </a:r>
            <a:r>
              <a:rPr lang="en-GB" dirty="0"/>
              <a:t> </a:t>
            </a:r>
            <a:r>
              <a:rPr lang="en-GB" dirty="0" err="1"/>
              <a:t>mjera</a:t>
            </a:r>
            <a:r>
              <a:rPr lang="en-GB" dirty="0"/>
              <a:t> </a:t>
            </a:r>
            <a:r>
              <a:rPr lang="en-GB" dirty="0" err="1"/>
              <a:t>koje</a:t>
            </a:r>
            <a:r>
              <a:rPr lang="en-GB" dirty="0"/>
              <a:t> </a:t>
            </a:r>
            <a:r>
              <a:rPr lang="en-GB" dirty="0" err="1"/>
              <a:t>treba</a:t>
            </a:r>
            <a:r>
              <a:rPr lang="en-GB" dirty="0"/>
              <a:t> </a:t>
            </a:r>
            <a:r>
              <a:rPr lang="en-GB" dirty="0" err="1"/>
              <a:t>preduzeti</a:t>
            </a:r>
            <a:r>
              <a:rPr lang="en-GB" dirty="0"/>
              <a:t> </a:t>
            </a:r>
            <a:r>
              <a:rPr lang="en-GB" dirty="0" err="1"/>
              <a:t>radi</a:t>
            </a:r>
            <a:r>
              <a:rPr lang="en-GB" dirty="0"/>
              <a:t> </a:t>
            </a:r>
            <a:r>
              <a:rPr lang="en-GB" dirty="0" err="1"/>
              <a:t>zaštite</a:t>
            </a:r>
            <a:r>
              <a:rPr lang="en-GB" dirty="0"/>
              <a:t> od </a:t>
            </a:r>
            <a:r>
              <a:rPr lang="en-GB" dirty="0" err="1"/>
              <a:t>nejonizujućih</a:t>
            </a:r>
            <a:r>
              <a:rPr lang="en-GB" dirty="0"/>
              <a:t> </a:t>
            </a:r>
            <a:r>
              <a:rPr lang="en-GB" dirty="0" err="1"/>
              <a:t>zračenja</a:t>
            </a:r>
            <a:r>
              <a:rPr lang="en-GB" dirty="0"/>
              <a:t>.</a:t>
            </a:r>
            <a:endParaRPr lang="en-US" dirty="0"/>
          </a:p>
          <a:p>
            <a:endParaRPr lang="en-US" dirty="0"/>
          </a:p>
        </p:txBody>
      </p:sp>
    </p:spTree>
    <p:extLst>
      <p:ext uri="{BB962C8B-B14F-4D97-AF65-F5344CB8AC3E}">
        <p14:creationId xmlns:p14="http://schemas.microsoft.com/office/powerpoint/2010/main" val="396410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dirty="0"/>
              <a:t>Način prvih i periodičnih mjerenja</a:t>
            </a:r>
            <a:endParaRPr lang="en-US" b="1" dirty="0"/>
          </a:p>
        </p:txBody>
      </p:sp>
      <p:sp>
        <p:nvSpPr>
          <p:cNvPr id="3" name="Content Placeholder 2"/>
          <p:cNvSpPr>
            <a:spLocks noGrp="1"/>
          </p:cNvSpPr>
          <p:nvPr>
            <p:ph idx="1"/>
          </p:nvPr>
        </p:nvSpPr>
        <p:spPr>
          <a:xfrm>
            <a:off x="628650" y="2109300"/>
            <a:ext cx="4498288" cy="3162788"/>
          </a:xfrm>
        </p:spPr>
        <p:txBody>
          <a:bodyPr/>
          <a:lstStyle/>
          <a:p>
            <a:r>
              <a:rPr lang="pt-PT" dirty="0"/>
              <a:t>Ispitivanja nejonizuju</a:t>
            </a:r>
            <a:r>
              <a:rPr lang="hr-HR" dirty="0"/>
              <a:t>ć</a:t>
            </a:r>
            <a:r>
              <a:rPr lang="pt-PT" dirty="0"/>
              <a:t>ih zra</a:t>
            </a:r>
            <a:r>
              <a:rPr lang="hr-HR" dirty="0"/>
              <a:t>č</a:t>
            </a:r>
            <a:r>
              <a:rPr lang="pt-PT" dirty="0"/>
              <a:t>enja</a:t>
            </a:r>
            <a:endParaRPr lang="sr-Latn-ME" dirty="0"/>
          </a:p>
          <a:p>
            <a:r>
              <a:rPr lang="hr-HR" dirty="0"/>
              <a:t>Mjerenje jačine električnog polja </a:t>
            </a:r>
          </a:p>
          <a:p>
            <a:r>
              <a:rPr lang="sr-Latn-ME" dirty="0"/>
              <a:t>M</a:t>
            </a:r>
            <a:r>
              <a:rPr lang="pt-PT" dirty="0"/>
              <a:t>jerenje magnetne indukcije</a:t>
            </a:r>
            <a:endParaRPr lang="sr-Latn-ME" dirty="0"/>
          </a:p>
          <a:p>
            <a:r>
              <a:rPr lang="pt-PT" dirty="0"/>
              <a:t>Zajednička periodična mjerenja nivoa elektromagnetnih polja </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126938" y="2109300"/>
            <a:ext cx="3640127" cy="2734163"/>
          </a:xfrm>
          <a:prstGeom prst="rect">
            <a:avLst/>
          </a:prstGeom>
        </p:spPr>
      </p:pic>
    </p:spTree>
    <p:extLst>
      <p:ext uri="{BB962C8B-B14F-4D97-AF65-F5344CB8AC3E}">
        <p14:creationId xmlns:p14="http://schemas.microsoft.com/office/powerpoint/2010/main" val="360207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dirty="0"/>
              <a:t>Učestalost mjerenja</a:t>
            </a:r>
            <a:endParaRPr lang="en-US" b="1" dirty="0"/>
          </a:p>
        </p:txBody>
      </p:sp>
      <p:sp>
        <p:nvSpPr>
          <p:cNvPr id="3" name="Content Placeholder 2"/>
          <p:cNvSpPr>
            <a:spLocks noGrp="1"/>
          </p:cNvSpPr>
          <p:nvPr>
            <p:ph idx="1"/>
          </p:nvPr>
        </p:nvSpPr>
        <p:spPr>
          <a:xfrm>
            <a:off x="628650" y="1728788"/>
            <a:ext cx="7886700" cy="4017476"/>
          </a:xfrm>
        </p:spPr>
        <p:txBody>
          <a:bodyPr/>
          <a:lstStyle/>
          <a:p>
            <a:pPr algn="just"/>
            <a:r>
              <a:rPr lang="pt-PT" dirty="0"/>
              <a:t>Mjerenje se vrši jedanput svake četvrte kalendarske godine ako pri prvom mjerenju u odabranim tačkama u okolini izvora izmjerene vrijednosti ne prelaze 10% propisanih vrijednosti</a:t>
            </a:r>
            <a:r>
              <a:rPr lang="sr-Latn-ME" dirty="0"/>
              <a:t>;</a:t>
            </a:r>
          </a:p>
          <a:p>
            <a:pPr algn="just"/>
            <a:r>
              <a:rPr lang="pt-PT" dirty="0"/>
              <a:t>Mjerenje se vrši jedanput svake druge kalendarske godine ako pri prvom mjerenju u odabranim tačkama u okolini izvora izmjerene vrijednosti iznose između 10% i 50% propisanih vrijednosti upozorenja</a:t>
            </a:r>
            <a:r>
              <a:rPr lang="sr-Latn-ME" dirty="0"/>
              <a:t>;</a:t>
            </a:r>
          </a:p>
          <a:p>
            <a:pPr algn="just"/>
            <a:r>
              <a:rPr lang="pt-PT" dirty="0"/>
              <a:t>Mjerenje se vrši jedanput godišnje ako pri prvom mjerenju u odabranim tačkama u okolini izvora izmjerene vrijednosti prelaze 50% propisanih vrijednosti upozorenja za elektromagnetna polja date frekvencije, odnosno ako ukupni nivo zračenja koje kumulativno generišu svi izvori prelazi 50% dozvoljene vrijednosti.</a:t>
            </a:r>
            <a:endParaRPr lang="en-US" dirty="0"/>
          </a:p>
          <a:p>
            <a:endParaRPr lang="en-US" dirty="0"/>
          </a:p>
        </p:txBody>
      </p:sp>
    </p:spTree>
    <p:extLst>
      <p:ext uri="{BB962C8B-B14F-4D97-AF65-F5344CB8AC3E}">
        <p14:creationId xmlns:p14="http://schemas.microsoft.com/office/powerpoint/2010/main" val="253757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dirty="0"/>
              <a:t>Mjere zaštite od nejonizujućih zračenja</a:t>
            </a:r>
            <a:endParaRPr lang="en-US" b="1" dirty="0"/>
          </a:p>
        </p:txBody>
      </p:sp>
      <p:sp>
        <p:nvSpPr>
          <p:cNvPr id="3" name="Content Placeholder 2"/>
          <p:cNvSpPr>
            <a:spLocks noGrp="1"/>
          </p:cNvSpPr>
          <p:nvPr>
            <p:ph idx="1"/>
          </p:nvPr>
        </p:nvSpPr>
        <p:spPr>
          <a:xfrm>
            <a:off x="628650" y="1794976"/>
            <a:ext cx="7886700" cy="4351338"/>
          </a:xfrm>
        </p:spPr>
        <p:txBody>
          <a:bodyPr>
            <a:normAutofit/>
          </a:bodyPr>
          <a:lstStyle/>
          <a:p>
            <a:pPr lvl="0"/>
            <a:r>
              <a:rPr lang="sr-Latn-ME" dirty="0"/>
              <a:t>O</a:t>
            </a:r>
            <a:r>
              <a:rPr lang="pt-PT" dirty="0"/>
              <a:t>dređivanje granica izloženosti nejonizujući</a:t>
            </a:r>
            <a:r>
              <a:rPr lang="en-GB" dirty="0"/>
              <a:t>m </a:t>
            </a:r>
            <a:r>
              <a:rPr lang="en-GB" dirty="0" err="1"/>
              <a:t>zračenjima</a:t>
            </a:r>
            <a:r>
              <a:rPr lang="en-GB" dirty="0"/>
              <a:t> </a:t>
            </a:r>
            <a:r>
              <a:rPr lang="en-GB" dirty="0" err="1"/>
              <a:t>ljudi</a:t>
            </a:r>
            <a:r>
              <a:rPr lang="en-GB" dirty="0"/>
              <a:t> </a:t>
            </a:r>
            <a:r>
              <a:rPr lang="en-GB" dirty="0" err="1"/>
              <a:t>i</a:t>
            </a:r>
            <a:r>
              <a:rPr lang="en-GB" dirty="0"/>
              <a:t> </a:t>
            </a:r>
            <a:r>
              <a:rPr lang="en-GB" dirty="0" err="1"/>
              <a:t>profesionalno</a:t>
            </a:r>
            <a:r>
              <a:rPr lang="en-GB" dirty="0"/>
              <a:t> </a:t>
            </a:r>
            <a:r>
              <a:rPr lang="en-GB" dirty="0" err="1"/>
              <a:t>izloženih</a:t>
            </a:r>
            <a:r>
              <a:rPr lang="en-GB" dirty="0"/>
              <a:t> </a:t>
            </a:r>
            <a:r>
              <a:rPr lang="en-GB" dirty="0" err="1"/>
              <a:t>lica</a:t>
            </a:r>
            <a:r>
              <a:rPr lang="en-GB" dirty="0"/>
              <a:t> </a:t>
            </a:r>
            <a:r>
              <a:rPr lang="en-GB" dirty="0" err="1"/>
              <a:t>i</a:t>
            </a:r>
            <a:r>
              <a:rPr lang="en-GB" dirty="0"/>
              <a:t> </a:t>
            </a:r>
            <a:r>
              <a:rPr lang="en-GB" dirty="0" err="1"/>
              <a:t>kontrola</a:t>
            </a:r>
            <a:r>
              <a:rPr lang="en-GB" dirty="0"/>
              <a:t> </a:t>
            </a:r>
            <a:r>
              <a:rPr lang="en-GB" dirty="0" err="1"/>
              <a:t>izloženosti</a:t>
            </a:r>
            <a:r>
              <a:rPr lang="en-GB" dirty="0"/>
              <a:t>;</a:t>
            </a:r>
            <a:endParaRPr lang="en-US" dirty="0"/>
          </a:p>
          <a:p>
            <a:pPr lvl="0"/>
            <a:r>
              <a:rPr lang="sr-Latn-ME" dirty="0" err="1"/>
              <a:t>U</a:t>
            </a:r>
            <a:r>
              <a:rPr lang="en-GB" dirty="0" err="1"/>
              <a:t>klanjanje</a:t>
            </a:r>
            <a:r>
              <a:rPr lang="en-GB" dirty="0"/>
              <a:t> </a:t>
            </a:r>
            <a:r>
              <a:rPr lang="en-GB" dirty="0" err="1"/>
              <a:t>ili</a:t>
            </a:r>
            <a:r>
              <a:rPr lang="en-GB" dirty="0"/>
              <a:t> </a:t>
            </a:r>
            <a:r>
              <a:rPr lang="en-GB" dirty="0" err="1"/>
              <a:t>smanjenje</a:t>
            </a:r>
            <a:r>
              <a:rPr lang="en-GB" dirty="0"/>
              <a:t> </a:t>
            </a:r>
            <a:r>
              <a:rPr lang="en-GB" dirty="0" err="1"/>
              <a:t>rizika</a:t>
            </a:r>
            <a:r>
              <a:rPr lang="en-GB" dirty="0"/>
              <a:t> </a:t>
            </a:r>
            <a:r>
              <a:rPr lang="en-GB" dirty="0" err="1"/>
              <a:t>na</a:t>
            </a:r>
            <a:r>
              <a:rPr lang="en-GB" dirty="0"/>
              <a:t> minimum;</a:t>
            </a:r>
            <a:endParaRPr lang="en-US" dirty="0"/>
          </a:p>
          <a:p>
            <a:pPr lvl="0" algn="just"/>
            <a:r>
              <a:rPr lang="sr-Latn-ME" dirty="0"/>
              <a:t>P</a:t>
            </a:r>
            <a:r>
              <a:rPr lang="en-GB" dirty="0" err="1"/>
              <a:t>roračun</a:t>
            </a:r>
            <a:r>
              <a:rPr lang="en-GB" dirty="0"/>
              <a:t>, </a:t>
            </a:r>
            <a:r>
              <a:rPr lang="en-GB" dirty="0" err="1"/>
              <a:t>procjena</a:t>
            </a:r>
            <a:r>
              <a:rPr lang="en-GB" dirty="0"/>
              <a:t>, </a:t>
            </a:r>
            <a:r>
              <a:rPr lang="en-GB" dirty="0" err="1"/>
              <a:t>prva</a:t>
            </a:r>
            <a:r>
              <a:rPr lang="en-GB" dirty="0"/>
              <a:t> </a:t>
            </a:r>
            <a:r>
              <a:rPr lang="en-GB" dirty="0" err="1"/>
              <a:t>i</a:t>
            </a:r>
            <a:r>
              <a:rPr lang="en-GB" dirty="0"/>
              <a:t> </a:t>
            </a:r>
            <a:r>
              <a:rPr lang="en-GB" dirty="0" err="1"/>
              <a:t>periodična</a:t>
            </a:r>
            <a:r>
              <a:rPr lang="en-GB" dirty="0"/>
              <a:t> </a:t>
            </a:r>
            <a:r>
              <a:rPr lang="en-GB" dirty="0" err="1"/>
              <a:t>mjerenja</a:t>
            </a:r>
            <a:r>
              <a:rPr lang="en-GB" dirty="0"/>
              <a:t> </a:t>
            </a:r>
            <a:r>
              <a:rPr lang="en-GB" dirty="0" err="1"/>
              <a:t>nivoa</a:t>
            </a:r>
            <a:r>
              <a:rPr lang="en-GB" dirty="0"/>
              <a:t> </a:t>
            </a:r>
            <a:r>
              <a:rPr lang="en-GB" dirty="0" err="1"/>
              <a:t>zračenja</a:t>
            </a:r>
            <a:r>
              <a:rPr lang="en-GB" dirty="0"/>
              <a:t> u </a:t>
            </a:r>
            <a:r>
              <a:rPr lang="en-GB" dirty="0" err="1"/>
              <a:t>okolini</a:t>
            </a:r>
            <a:r>
              <a:rPr lang="en-GB" dirty="0"/>
              <a:t> </a:t>
            </a:r>
            <a:r>
              <a:rPr lang="en-GB" dirty="0" err="1"/>
              <a:t>izvora</a:t>
            </a:r>
            <a:r>
              <a:rPr lang="en-GB" dirty="0"/>
              <a:t> </a:t>
            </a:r>
            <a:r>
              <a:rPr lang="en-GB" dirty="0" err="1"/>
              <a:t>nejonizujućih</a:t>
            </a:r>
            <a:r>
              <a:rPr lang="en-GB" dirty="0"/>
              <a:t> </a:t>
            </a:r>
            <a:r>
              <a:rPr lang="en-GB" dirty="0" err="1"/>
              <a:t>zračenja</a:t>
            </a:r>
            <a:r>
              <a:rPr lang="en-GB" dirty="0"/>
              <a:t>;</a:t>
            </a:r>
            <a:endParaRPr lang="en-US" dirty="0"/>
          </a:p>
          <a:p>
            <a:pPr lvl="0" algn="just"/>
            <a:r>
              <a:rPr lang="sr-Latn-ME" dirty="0" err="1"/>
              <a:t>V</a:t>
            </a:r>
            <a:r>
              <a:rPr lang="en-GB" dirty="0" err="1"/>
              <a:t>remensko</a:t>
            </a:r>
            <a:r>
              <a:rPr lang="en-GB" dirty="0"/>
              <a:t> </a:t>
            </a:r>
            <a:r>
              <a:rPr lang="en-GB" dirty="0" err="1"/>
              <a:t>ograničavanje</a:t>
            </a:r>
            <a:r>
              <a:rPr lang="en-GB" dirty="0"/>
              <a:t> </a:t>
            </a:r>
            <a:r>
              <a:rPr lang="en-GB" dirty="0" err="1"/>
              <a:t>izloženosti</a:t>
            </a:r>
            <a:r>
              <a:rPr lang="en-GB" dirty="0"/>
              <a:t> </a:t>
            </a:r>
            <a:r>
              <a:rPr lang="en-GB" dirty="0" err="1"/>
              <a:t>ljudi</a:t>
            </a:r>
            <a:r>
              <a:rPr lang="en-GB" dirty="0"/>
              <a:t> </a:t>
            </a:r>
            <a:r>
              <a:rPr lang="en-GB" dirty="0" err="1"/>
              <a:t>nejonizujućem</a:t>
            </a:r>
            <a:r>
              <a:rPr lang="en-GB" dirty="0"/>
              <a:t> </a:t>
            </a:r>
            <a:r>
              <a:rPr lang="en-GB" dirty="0" err="1"/>
              <a:t>zračenju</a:t>
            </a:r>
            <a:r>
              <a:rPr lang="en-GB" dirty="0"/>
              <a:t>;</a:t>
            </a:r>
            <a:endParaRPr lang="en-US" dirty="0"/>
          </a:p>
          <a:p>
            <a:pPr lvl="0" algn="just"/>
            <a:r>
              <a:rPr lang="sr-Latn-ME" dirty="0" err="1"/>
              <a:t>O</a:t>
            </a:r>
            <a:r>
              <a:rPr lang="en-GB" dirty="0" err="1"/>
              <a:t>značavanje</a:t>
            </a:r>
            <a:r>
              <a:rPr lang="en-GB" dirty="0"/>
              <a:t> </a:t>
            </a:r>
            <a:r>
              <a:rPr lang="en-GB" dirty="0" err="1"/>
              <a:t>izvora</a:t>
            </a:r>
            <a:r>
              <a:rPr lang="en-GB" dirty="0"/>
              <a:t> </a:t>
            </a:r>
            <a:r>
              <a:rPr lang="en-GB" dirty="0" err="1"/>
              <a:t>nejonizujućih</a:t>
            </a:r>
            <a:r>
              <a:rPr lang="en-GB" dirty="0"/>
              <a:t> </a:t>
            </a:r>
            <a:r>
              <a:rPr lang="en-GB" dirty="0" err="1"/>
              <a:t>zračenja</a:t>
            </a:r>
            <a:r>
              <a:rPr lang="en-GB" dirty="0"/>
              <a:t> </a:t>
            </a:r>
            <a:r>
              <a:rPr lang="en-GB" dirty="0" err="1"/>
              <a:t>i</a:t>
            </a:r>
            <a:r>
              <a:rPr lang="en-GB" dirty="0"/>
              <a:t> </a:t>
            </a:r>
            <a:r>
              <a:rPr lang="en-GB" dirty="0" err="1"/>
              <a:t>prostora</a:t>
            </a:r>
            <a:r>
              <a:rPr lang="en-GB" dirty="0"/>
              <a:t> u </a:t>
            </a:r>
            <a:r>
              <a:rPr lang="en-GB" dirty="0" err="1"/>
              <a:t>kojima</a:t>
            </a:r>
            <a:r>
              <a:rPr lang="en-GB" dirty="0"/>
              <a:t> </a:t>
            </a:r>
            <a:r>
              <a:rPr lang="en-GB" dirty="0" err="1"/>
              <a:t>su</a:t>
            </a:r>
            <a:r>
              <a:rPr lang="en-GB" dirty="0"/>
              <a:t> </a:t>
            </a:r>
            <a:r>
              <a:rPr lang="en-GB" dirty="0" err="1"/>
              <a:t>smješteni</a:t>
            </a:r>
            <a:r>
              <a:rPr lang="en-GB" dirty="0"/>
              <a:t>;</a:t>
            </a:r>
            <a:endParaRPr lang="en-US" dirty="0"/>
          </a:p>
          <a:p>
            <a:pPr lvl="0" algn="just"/>
            <a:r>
              <a:rPr lang="sr-Latn-ME" dirty="0" err="1"/>
              <a:t>K</a:t>
            </a:r>
            <a:r>
              <a:rPr lang="en-GB" dirty="0" err="1"/>
              <a:t>orišćenje</a:t>
            </a:r>
            <a:r>
              <a:rPr lang="en-GB" dirty="0"/>
              <a:t> </a:t>
            </a:r>
            <a:r>
              <a:rPr lang="en-GB" dirty="0" err="1"/>
              <a:t>sredstava</a:t>
            </a:r>
            <a:r>
              <a:rPr lang="en-GB" dirty="0"/>
              <a:t> </a:t>
            </a:r>
            <a:r>
              <a:rPr lang="en-GB" dirty="0" err="1"/>
              <a:t>i</a:t>
            </a:r>
            <a:r>
              <a:rPr lang="en-GB" dirty="0"/>
              <a:t> </a:t>
            </a:r>
            <a:r>
              <a:rPr lang="en-GB" dirty="0" err="1"/>
              <a:t>opreme</a:t>
            </a:r>
            <a:r>
              <a:rPr lang="en-GB" dirty="0"/>
              <a:t> </a:t>
            </a:r>
            <a:r>
              <a:rPr lang="en-GB" dirty="0" err="1"/>
              <a:t>lične</a:t>
            </a:r>
            <a:r>
              <a:rPr lang="en-GB" dirty="0"/>
              <a:t> </a:t>
            </a:r>
            <a:r>
              <a:rPr lang="en-GB" dirty="0" err="1"/>
              <a:t>zaštite</a:t>
            </a:r>
            <a:r>
              <a:rPr lang="en-GB" dirty="0"/>
              <a:t> </a:t>
            </a:r>
            <a:r>
              <a:rPr lang="en-GB" dirty="0" err="1"/>
              <a:t>pri</a:t>
            </a:r>
            <a:r>
              <a:rPr lang="en-GB" dirty="0"/>
              <a:t> </a:t>
            </a:r>
            <a:r>
              <a:rPr lang="en-GB" dirty="0" err="1"/>
              <a:t>radu</a:t>
            </a:r>
            <a:r>
              <a:rPr lang="en-GB" dirty="0"/>
              <a:t> </a:t>
            </a:r>
            <a:r>
              <a:rPr lang="en-GB" dirty="0" err="1"/>
              <a:t>sa</a:t>
            </a:r>
            <a:r>
              <a:rPr lang="en-GB" dirty="0"/>
              <a:t> </a:t>
            </a:r>
            <a:r>
              <a:rPr lang="en-GB" dirty="0" err="1"/>
              <a:t>izvorima</a:t>
            </a:r>
            <a:r>
              <a:rPr lang="en-GB" dirty="0"/>
              <a:t> </a:t>
            </a:r>
            <a:r>
              <a:rPr lang="en-GB" dirty="0" err="1"/>
              <a:t>nejonizujućih</a:t>
            </a:r>
            <a:r>
              <a:rPr lang="en-GB" dirty="0"/>
              <a:t> </a:t>
            </a:r>
            <a:r>
              <a:rPr lang="en-GB" dirty="0" err="1"/>
              <a:t>zračenja</a:t>
            </a:r>
            <a:r>
              <a:rPr lang="en-GB" dirty="0"/>
              <a:t>;</a:t>
            </a:r>
            <a:endParaRPr lang="en-US" dirty="0"/>
          </a:p>
          <a:p>
            <a:pPr lvl="0" algn="just"/>
            <a:r>
              <a:rPr lang="sr-Latn-ME" dirty="0" err="1"/>
              <a:t>O</a:t>
            </a:r>
            <a:r>
              <a:rPr lang="en-GB" dirty="0" err="1"/>
              <a:t>dređivanje</a:t>
            </a:r>
            <a:r>
              <a:rPr lang="en-GB" dirty="0"/>
              <a:t> </a:t>
            </a:r>
            <a:r>
              <a:rPr lang="en-GB" dirty="0" err="1"/>
              <a:t>uslova</a:t>
            </a:r>
            <a:r>
              <a:rPr lang="en-GB" dirty="0"/>
              <a:t> </a:t>
            </a:r>
            <a:r>
              <a:rPr lang="en-GB" dirty="0" err="1"/>
              <a:t>za</a:t>
            </a:r>
            <a:r>
              <a:rPr lang="en-GB" dirty="0"/>
              <a:t> </a:t>
            </a:r>
            <a:r>
              <a:rPr lang="en-GB" dirty="0" err="1"/>
              <a:t>korišćenje</a:t>
            </a:r>
            <a:r>
              <a:rPr lang="en-GB" dirty="0"/>
              <a:t> </a:t>
            </a:r>
            <a:r>
              <a:rPr lang="en-GB" dirty="0" err="1"/>
              <a:t>izvora</a:t>
            </a:r>
            <a:r>
              <a:rPr lang="en-GB" dirty="0"/>
              <a:t> </a:t>
            </a:r>
            <a:r>
              <a:rPr lang="en-GB" dirty="0" err="1"/>
              <a:t>nejonizujućih</a:t>
            </a:r>
            <a:r>
              <a:rPr lang="en-GB" dirty="0"/>
              <a:t> </a:t>
            </a:r>
            <a:r>
              <a:rPr lang="en-GB" dirty="0" err="1"/>
              <a:t>zračenja</a:t>
            </a:r>
            <a:r>
              <a:rPr lang="en-GB" dirty="0"/>
              <a:t>;</a:t>
            </a:r>
            <a:endParaRPr lang="en-US" dirty="0"/>
          </a:p>
          <a:p>
            <a:endParaRPr lang="en-US" dirty="0"/>
          </a:p>
        </p:txBody>
      </p:sp>
    </p:spTree>
    <p:extLst>
      <p:ext uri="{BB962C8B-B14F-4D97-AF65-F5344CB8AC3E}">
        <p14:creationId xmlns:p14="http://schemas.microsoft.com/office/powerpoint/2010/main" val="306552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088" y="1666389"/>
            <a:ext cx="7886700" cy="4351338"/>
          </a:xfrm>
        </p:spPr>
        <p:txBody>
          <a:bodyPr/>
          <a:lstStyle/>
          <a:p>
            <a:pPr lvl="0" algn="just"/>
            <a:r>
              <a:rPr lang="sr-Latn-ME" dirty="0" err="1"/>
              <a:t>P</a:t>
            </a:r>
            <a:r>
              <a:rPr lang="en-GB" dirty="0" err="1"/>
              <a:t>rovjera</a:t>
            </a:r>
            <a:r>
              <a:rPr lang="en-GB" dirty="0"/>
              <a:t> </a:t>
            </a:r>
            <a:r>
              <a:rPr lang="en-GB" dirty="0" err="1"/>
              <a:t>osposobljenosti</a:t>
            </a:r>
            <a:r>
              <a:rPr lang="en-GB" dirty="0"/>
              <a:t> </a:t>
            </a:r>
            <a:r>
              <a:rPr lang="en-GB" dirty="0" err="1"/>
              <a:t>i</a:t>
            </a:r>
            <a:r>
              <a:rPr lang="en-GB" dirty="0"/>
              <a:t> </a:t>
            </a:r>
            <a:r>
              <a:rPr lang="en-GB" dirty="0" err="1"/>
              <a:t>stručno</a:t>
            </a:r>
            <a:r>
              <a:rPr lang="en-GB" dirty="0"/>
              <a:t> </a:t>
            </a:r>
            <a:r>
              <a:rPr lang="en-GB" dirty="0" err="1"/>
              <a:t>osposobljavanje</a:t>
            </a:r>
            <a:r>
              <a:rPr lang="en-GB" dirty="0"/>
              <a:t> </a:t>
            </a:r>
            <a:r>
              <a:rPr lang="en-GB" dirty="0" err="1"/>
              <a:t>profesionalno</a:t>
            </a:r>
            <a:r>
              <a:rPr lang="en-GB" dirty="0"/>
              <a:t> </a:t>
            </a:r>
            <a:r>
              <a:rPr lang="en-GB" dirty="0" err="1"/>
              <a:t>izloženih</a:t>
            </a:r>
            <a:r>
              <a:rPr lang="en-GB" dirty="0"/>
              <a:t> </a:t>
            </a:r>
            <a:r>
              <a:rPr lang="en-GB" dirty="0" err="1"/>
              <a:t>lica</a:t>
            </a:r>
            <a:r>
              <a:rPr lang="en-GB" dirty="0"/>
              <a:t> </a:t>
            </a:r>
            <a:r>
              <a:rPr lang="en-GB" dirty="0" err="1"/>
              <a:t>i</a:t>
            </a:r>
            <a:r>
              <a:rPr lang="en-GB" dirty="0"/>
              <a:t> </a:t>
            </a:r>
            <a:r>
              <a:rPr lang="en-GB" dirty="0" err="1"/>
              <a:t>lica</a:t>
            </a:r>
            <a:r>
              <a:rPr lang="en-GB" dirty="0"/>
              <a:t> </a:t>
            </a:r>
            <a:r>
              <a:rPr lang="en-GB" dirty="0" err="1"/>
              <a:t>odgovornih</a:t>
            </a:r>
            <a:r>
              <a:rPr lang="en-GB" dirty="0"/>
              <a:t> </a:t>
            </a:r>
            <a:r>
              <a:rPr lang="en-GB" dirty="0" err="1"/>
              <a:t>za</a:t>
            </a:r>
            <a:r>
              <a:rPr lang="en-GB" dirty="0"/>
              <a:t> </a:t>
            </a:r>
            <a:r>
              <a:rPr lang="en-GB" dirty="0" err="1"/>
              <a:t>sprovođenje</a:t>
            </a:r>
            <a:r>
              <a:rPr lang="en-GB" dirty="0"/>
              <a:t> </a:t>
            </a:r>
            <a:r>
              <a:rPr lang="en-GB" dirty="0" err="1"/>
              <a:t>mjera</a:t>
            </a:r>
            <a:r>
              <a:rPr lang="en-GB" dirty="0"/>
              <a:t> </a:t>
            </a:r>
            <a:r>
              <a:rPr lang="en-GB" dirty="0" err="1"/>
              <a:t>zaštite</a:t>
            </a:r>
            <a:r>
              <a:rPr lang="en-GB" dirty="0"/>
              <a:t> od </a:t>
            </a:r>
            <a:r>
              <a:rPr lang="en-GB" dirty="0" err="1"/>
              <a:t>nejonizujućih</a:t>
            </a:r>
            <a:r>
              <a:rPr lang="en-GB" dirty="0"/>
              <a:t> </a:t>
            </a:r>
            <a:r>
              <a:rPr lang="en-GB" dirty="0" err="1"/>
              <a:t>zračenja</a:t>
            </a:r>
            <a:r>
              <a:rPr lang="en-GB" dirty="0"/>
              <a:t>;</a:t>
            </a:r>
            <a:endParaRPr lang="en-US" dirty="0"/>
          </a:p>
          <a:p>
            <a:pPr lvl="0" algn="just"/>
            <a:r>
              <a:rPr lang="sr-Latn-ME" dirty="0" err="1"/>
              <a:t>U</a:t>
            </a:r>
            <a:r>
              <a:rPr lang="en-GB" dirty="0" err="1"/>
              <a:t>tvrđivanje</a:t>
            </a:r>
            <a:r>
              <a:rPr lang="en-GB" dirty="0"/>
              <a:t> </a:t>
            </a:r>
            <a:r>
              <a:rPr lang="en-GB" dirty="0" err="1"/>
              <a:t>i</a:t>
            </a:r>
            <a:r>
              <a:rPr lang="en-GB" dirty="0"/>
              <a:t> </a:t>
            </a:r>
            <a:r>
              <a:rPr lang="en-GB" dirty="0" err="1"/>
              <a:t>praćenje</a:t>
            </a:r>
            <a:r>
              <a:rPr lang="en-GB" dirty="0"/>
              <a:t> </a:t>
            </a:r>
            <a:r>
              <a:rPr lang="en-GB" dirty="0" err="1"/>
              <a:t>zdravlja</a:t>
            </a:r>
            <a:r>
              <a:rPr lang="en-GB" dirty="0"/>
              <a:t> </a:t>
            </a:r>
            <a:r>
              <a:rPr lang="en-GB" dirty="0" err="1"/>
              <a:t>lica</a:t>
            </a:r>
            <a:r>
              <a:rPr lang="en-GB" dirty="0"/>
              <a:t> </a:t>
            </a:r>
            <a:r>
              <a:rPr lang="en-GB" dirty="0" err="1"/>
              <a:t>koja</a:t>
            </a:r>
            <a:r>
              <a:rPr lang="en-GB" dirty="0"/>
              <a:t> </a:t>
            </a:r>
            <a:r>
              <a:rPr lang="en-GB" dirty="0" err="1"/>
              <a:t>su</a:t>
            </a:r>
            <a:r>
              <a:rPr lang="en-GB" dirty="0"/>
              <a:t> </a:t>
            </a:r>
            <a:r>
              <a:rPr lang="en-GB" dirty="0" err="1"/>
              <a:t>profesionalno</a:t>
            </a:r>
            <a:r>
              <a:rPr lang="en-GB" dirty="0"/>
              <a:t> </a:t>
            </a:r>
            <a:r>
              <a:rPr lang="en-GB" dirty="0" err="1"/>
              <a:t>izložena</a:t>
            </a:r>
            <a:r>
              <a:rPr lang="en-GB" dirty="0"/>
              <a:t> </a:t>
            </a:r>
            <a:r>
              <a:rPr lang="en-GB" dirty="0" err="1"/>
              <a:t>nejonizujućem</a:t>
            </a:r>
            <a:r>
              <a:rPr lang="en-GB" dirty="0"/>
              <a:t> </a:t>
            </a:r>
            <a:r>
              <a:rPr lang="en-GB" dirty="0" err="1"/>
              <a:t>zračenju</a:t>
            </a:r>
            <a:r>
              <a:rPr lang="en-GB" dirty="0"/>
              <a:t>;</a:t>
            </a:r>
            <a:endParaRPr lang="en-US" dirty="0"/>
          </a:p>
          <a:p>
            <a:pPr lvl="0" algn="just"/>
            <a:r>
              <a:rPr lang="sr-Latn-ME" dirty="0" err="1"/>
              <a:t>O</a:t>
            </a:r>
            <a:r>
              <a:rPr lang="en-GB" dirty="0" err="1"/>
              <a:t>bezbjeđenje</a:t>
            </a:r>
            <a:r>
              <a:rPr lang="en-GB" dirty="0"/>
              <a:t> </a:t>
            </a:r>
            <a:r>
              <a:rPr lang="en-GB" dirty="0" err="1"/>
              <a:t>tehničkih</a:t>
            </a:r>
            <a:r>
              <a:rPr lang="en-GB" dirty="0"/>
              <a:t>, </a:t>
            </a:r>
            <a:r>
              <a:rPr lang="en-GB" dirty="0" err="1"/>
              <a:t>finansijskih</a:t>
            </a:r>
            <a:r>
              <a:rPr lang="en-GB" dirty="0"/>
              <a:t> </a:t>
            </a:r>
            <a:r>
              <a:rPr lang="en-GB" dirty="0" err="1"/>
              <a:t>i</a:t>
            </a:r>
            <a:r>
              <a:rPr lang="en-GB" dirty="0"/>
              <a:t> </a:t>
            </a:r>
            <a:r>
              <a:rPr lang="en-GB" dirty="0" err="1"/>
              <a:t>drugih</a:t>
            </a:r>
            <a:r>
              <a:rPr lang="en-GB" dirty="0"/>
              <a:t> </a:t>
            </a:r>
            <a:r>
              <a:rPr lang="en-GB" dirty="0" err="1"/>
              <a:t>uslova</a:t>
            </a:r>
            <a:r>
              <a:rPr lang="en-GB" dirty="0"/>
              <a:t> </a:t>
            </a:r>
            <a:r>
              <a:rPr lang="en-GB" dirty="0" err="1"/>
              <a:t>za</a:t>
            </a:r>
            <a:r>
              <a:rPr lang="en-GB" dirty="0"/>
              <a:t> </a:t>
            </a:r>
            <a:r>
              <a:rPr lang="en-GB" dirty="0" err="1"/>
              <a:t>sprovođenje</a:t>
            </a:r>
            <a:r>
              <a:rPr lang="en-GB" dirty="0"/>
              <a:t> </a:t>
            </a:r>
            <a:r>
              <a:rPr lang="en-GB" dirty="0" err="1"/>
              <a:t>mjera</a:t>
            </a:r>
            <a:r>
              <a:rPr lang="en-GB" dirty="0"/>
              <a:t> </a:t>
            </a:r>
            <a:r>
              <a:rPr lang="en-GB" dirty="0" err="1"/>
              <a:t>zaštite</a:t>
            </a:r>
            <a:r>
              <a:rPr lang="en-GB" dirty="0"/>
              <a:t> od </a:t>
            </a:r>
            <a:r>
              <a:rPr lang="en-GB" dirty="0" err="1"/>
              <a:t>nejonizujućih</a:t>
            </a:r>
            <a:r>
              <a:rPr lang="en-GB" dirty="0"/>
              <a:t> </a:t>
            </a:r>
            <a:r>
              <a:rPr lang="en-GB" dirty="0" err="1"/>
              <a:t>zračenja</a:t>
            </a:r>
            <a:r>
              <a:rPr lang="en-GB" dirty="0"/>
              <a:t>;</a:t>
            </a:r>
            <a:endParaRPr lang="en-US" dirty="0"/>
          </a:p>
          <a:p>
            <a:pPr lvl="0" algn="just"/>
            <a:r>
              <a:rPr lang="sr-Latn-ME" dirty="0" err="1"/>
              <a:t>V</a:t>
            </a:r>
            <a:r>
              <a:rPr lang="en-GB" dirty="0" err="1"/>
              <a:t>ođenje</a:t>
            </a:r>
            <a:r>
              <a:rPr lang="en-GB" dirty="0"/>
              <a:t> </a:t>
            </a:r>
            <a:r>
              <a:rPr lang="en-GB" dirty="0" err="1"/>
              <a:t>evidencije</a:t>
            </a:r>
            <a:r>
              <a:rPr lang="en-GB" dirty="0"/>
              <a:t> o </a:t>
            </a:r>
            <a:r>
              <a:rPr lang="en-GB" dirty="0" err="1"/>
              <a:t>izvorima</a:t>
            </a:r>
            <a:r>
              <a:rPr lang="en-GB" dirty="0"/>
              <a:t> </a:t>
            </a:r>
            <a:r>
              <a:rPr lang="en-GB" dirty="0" err="1"/>
              <a:t>nejonizujućih</a:t>
            </a:r>
            <a:r>
              <a:rPr lang="en-GB" dirty="0"/>
              <a:t> </a:t>
            </a:r>
            <a:r>
              <a:rPr lang="en-GB" dirty="0" err="1"/>
              <a:t>zračenja</a:t>
            </a:r>
            <a:r>
              <a:rPr lang="en-GB" dirty="0"/>
              <a:t> </a:t>
            </a:r>
            <a:r>
              <a:rPr lang="en-GB" dirty="0" err="1"/>
              <a:t>i</a:t>
            </a:r>
            <a:r>
              <a:rPr lang="en-GB" dirty="0"/>
              <a:t> o </a:t>
            </a:r>
            <a:r>
              <a:rPr lang="en-GB" dirty="0" err="1"/>
              <a:t>izloženosti</a:t>
            </a:r>
            <a:r>
              <a:rPr lang="en-GB" dirty="0"/>
              <a:t> </a:t>
            </a:r>
            <a:r>
              <a:rPr lang="en-GB" dirty="0" err="1"/>
              <a:t>lica</a:t>
            </a:r>
            <a:r>
              <a:rPr lang="en-GB" dirty="0"/>
              <a:t> </a:t>
            </a:r>
            <a:r>
              <a:rPr lang="en-GB" dirty="0" err="1"/>
              <a:t>koja</a:t>
            </a:r>
            <a:r>
              <a:rPr lang="en-GB" dirty="0"/>
              <a:t> </a:t>
            </a:r>
            <a:r>
              <a:rPr lang="en-GB" dirty="0" err="1"/>
              <a:t>rade</a:t>
            </a:r>
            <a:r>
              <a:rPr lang="en-GB" dirty="0"/>
              <a:t> </a:t>
            </a:r>
            <a:r>
              <a:rPr lang="en-GB" dirty="0" err="1"/>
              <a:t>sa</a:t>
            </a:r>
            <a:r>
              <a:rPr lang="en-GB" dirty="0"/>
              <a:t> </a:t>
            </a:r>
            <a:r>
              <a:rPr lang="en-GB" dirty="0" err="1"/>
              <a:t>izvorima</a:t>
            </a:r>
            <a:r>
              <a:rPr lang="en-GB" dirty="0"/>
              <a:t> </a:t>
            </a:r>
            <a:r>
              <a:rPr lang="en-GB" dirty="0" err="1"/>
              <a:t>nejonizujućih</a:t>
            </a:r>
            <a:r>
              <a:rPr lang="en-GB" dirty="0"/>
              <a:t> </a:t>
            </a:r>
            <a:r>
              <a:rPr lang="en-GB" dirty="0" err="1"/>
              <a:t>zračenja</a:t>
            </a:r>
            <a:r>
              <a:rPr lang="en-GB" dirty="0"/>
              <a:t>;</a:t>
            </a:r>
            <a:endParaRPr lang="en-US" dirty="0"/>
          </a:p>
          <a:p>
            <a:pPr lvl="0" algn="just"/>
            <a:r>
              <a:rPr lang="sr-Latn-ME" dirty="0" err="1"/>
              <a:t>K</a:t>
            </a:r>
            <a:r>
              <a:rPr lang="en-GB" dirty="0" err="1"/>
              <a:t>ontrola</a:t>
            </a:r>
            <a:r>
              <a:rPr lang="en-GB" dirty="0"/>
              <a:t> </a:t>
            </a:r>
            <a:r>
              <a:rPr lang="en-GB" dirty="0" err="1"/>
              <a:t>nad</a:t>
            </a:r>
            <a:r>
              <a:rPr lang="en-GB" dirty="0"/>
              <a:t> </a:t>
            </a:r>
            <a:r>
              <a:rPr lang="en-GB" dirty="0" err="1"/>
              <a:t>izvorima</a:t>
            </a:r>
            <a:r>
              <a:rPr lang="en-GB" dirty="0"/>
              <a:t> </a:t>
            </a:r>
            <a:r>
              <a:rPr lang="en-GB" dirty="0" err="1"/>
              <a:t>nejonizujućih</a:t>
            </a:r>
            <a:r>
              <a:rPr lang="en-GB" dirty="0"/>
              <a:t> </a:t>
            </a:r>
            <a:r>
              <a:rPr lang="en-GB" dirty="0" err="1"/>
              <a:t>zračenja</a:t>
            </a:r>
            <a:r>
              <a:rPr lang="en-GB" dirty="0"/>
              <a:t> </a:t>
            </a:r>
            <a:r>
              <a:rPr lang="en-GB" dirty="0" err="1"/>
              <a:t>i</a:t>
            </a:r>
            <a:r>
              <a:rPr lang="en-GB" dirty="0"/>
              <a:t> </a:t>
            </a:r>
            <a:r>
              <a:rPr lang="en-GB" dirty="0" err="1"/>
              <a:t>primjenom</a:t>
            </a:r>
            <a:r>
              <a:rPr lang="en-GB" dirty="0"/>
              <a:t> </a:t>
            </a:r>
            <a:r>
              <a:rPr lang="en-GB" dirty="0" err="1"/>
              <a:t>mjera</a:t>
            </a:r>
            <a:r>
              <a:rPr lang="en-GB" dirty="0"/>
              <a:t> </a:t>
            </a:r>
            <a:r>
              <a:rPr lang="en-GB" dirty="0" err="1"/>
              <a:t>zaštite</a:t>
            </a:r>
            <a:r>
              <a:rPr lang="en-GB" dirty="0"/>
              <a:t>;</a:t>
            </a:r>
            <a:endParaRPr lang="en-US" dirty="0"/>
          </a:p>
          <a:p>
            <a:pPr lvl="0" algn="just"/>
            <a:r>
              <a:rPr lang="sr-Latn-ME" dirty="0"/>
              <a:t>In</a:t>
            </a:r>
            <a:r>
              <a:rPr lang="en-GB" dirty="0" err="1"/>
              <a:t>formisanje</a:t>
            </a:r>
            <a:r>
              <a:rPr lang="en-GB" dirty="0"/>
              <a:t> </a:t>
            </a:r>
            <a:r>
              <a:rPr lang="en-GB" dirty="0" err="1"/>
              <a:t>stanovništva</a:t>
            </a:r>
            <a:r>
              <a:rPr lang="en-GB" dirty="0"/>
              <a:t> o </a:t>
            </a:r>
            <a:r>
              <a:rPr lang="en-GB" dirty="0" err="1"/>
              <a:t>sprovedenim</a:t>
            </a:r>
            <a:r>
              <a:rPr lang="en-GB" dirty="0"/>
              <a:t> </a:t>
            </a:r>
            <a:r>
              <a:rPr lang="en-GB" dirty="0" err="1"/>
              <a:t>mjerama</a:t>
            </a:r>
            <a:r>
              <a:rPr lang="en-GB" dirty="0"/>
              <a:t> </a:t>
            </a:r>
            <a:r>
              <a:rPr lang="en-GB" dirty="0" err="1"/>
              <a:t>zaštite</a:t>
            </a:r>
            <a:r>
              <a:rPr lang="en-GB" dirty="0"/>
              <a:t> </a:t>
            </a:r>
            <a:r>
              <a:rPr lang="en-GB" dirty="0" err="1"/>
              <a:t>i</a:t>
            </a:r>
            <a:r>
              <a:rPr lang="en-GB" dirty="0"/>
              <a:t> </a:t>
            </a:r>
            <a:r>
              <a:rPr lang="en-GB" dirty="0" err="1"/>
              <a:t>stepenu</a:t>
            </a:r>
            <a:r>
              <a:rPr lang="en-GB" dirty="0"/>
              <a:t> </a:t>
            </a:r>
            <a:r>
              <a:rPr lang="en-GB" dirty="0" err="1"/>
              <a:t>izloženosti</a:t>
            </a:r>
            <a:r>
              <a:rPr lang="en-GB" dirty="0"/>
              <a:t> </a:t>
            </a:r>
            <a:r>
              <a:rPr lang="en-GB" dirty="0" err="1"/>
              <a:t>nejonizujućim</a:t>
            </a:r>
            <a:r>
              <a:rPr lang="en-GB" dirty="0"/>
              <a:t> </a:t>
            </a:r>
            <a:r>
              <a:rPr lang="en-GB" dirty="0" err="1"/>
              <a:t>zračenjima</a:t>
            </a:r>
            <a:r>
              <a:rPr lang="en-GB" dirty="0"/>
              <a:t>.</a:t>
            </a:r>
            <a:endParaRPr lang="en-US" dirty="0"/>
          </a:p>
          <a:p>
            <a:endParaRPr lang="en-US" dirty="0"/>
          </a:p>
        </p:txBody>
      </p:sp>
    </p:spTree>
    <p:extLst>
      <p:ext uri="{BB962C8B-B14F-4D97-AF65-F5344CB8AC3E}">
        <p14:creationId xmlns:p14="http://schemas.microsoft.com/office/powerpoint/2010/main" val="151809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50731"/>
            <a:ext cx="7886700" cy="5013435"/>
          </a:xfrm>
        </p:spPr>
        <p:txBody>
          <a:bodyPr>
            <a:normAutofit lnSpcReduction="10000"/>
          </a:bodyPr>
          <a:lstStyle/>
          <a:p>
            <a:pPr algn="just"/>
            <a:r>
              <a:rPr lang="en-GB" dirty="0" err="1">
                <a:solidFill>
                  <a:schemeClr val="accent1"/>
                </a:solidFill>
              </a:rPr>
              <a:t>Osnovne</a:t>
            </a:r>
            <a:r>
              <a:rPr lang="en-GB" dirty="0">
                <a:solidFill>
                  <a:schemeClr val="accent1"/>
                </a:solidFill>
              </a:rPr>
              <a:t> m</a:t>
            </a:r>
            <a:r>
              <a:rPr lang="sr-Latn-ME" dirty="0">
                <a:solidFill>
                  <a:schemeClr val="accent1"/>
                </a:solidFill>
              </a:rPr>
              <a:t>j</a:t>
            </a:r>
            <a:r>
              <a:rPr lang="en-GB" dirty="0">
                <a:solidFill>
                  <a:schemeClr val="accent1"/>
                </a:solidFill>
              </a:rPr>
              <a:t>ere </a:t>
            </a:r>
            <a:r>
              <a:rPr lang="en-GB" dirty="0" err="1">
                <a:solidFill>
                  <a:schemeClr val="accent1"/>
                </a:solidFill>
              </a:rPr>
              <a:t>zaštite</a:t>
            </a:r>
            <a:r>
              <a:rPr lang="sr-Latn-ME" dirty="0">
                <a:solidFill>
                  <a:schemeClr val="accent1"/>
                </a:solidFill>
              </a:rPr>
              <a:t> od zračenje:</a:t>
            </a:r>
          </a:p>
          <a:p>
            <a:pPr algn="just">
              <a:buFont typeface="Wingdings" panose="05000000000000000000" pitchFamily="2" charset="2"/>
              <a:buChar char="Ø"/>
            </a:pPr>
            <a:r>
              <a:rPr lang="en-GB" dirty="0" err="1"/>
              <a:t>Izb</a:t>
            </a:r>
            <a:r>
              <a:rPr lang="sr-Latn-ME" dirty="0"/>
              <a:t>j</a:t>
            </a:r>
            <a:r>
              <a:rPr lang="en-GB" dirty="0" err="1"/>
              <a:t>egavanje</a:t>
            </a:r>
            <a:r>
              <a:rPr lang="en-GB" dirty="0"/>
              <a:t> </a:t>
            </a:r>
            <a:r>
              <a:rPr lang="en-GB" dirty="0" err="1"/>
              <a:t>bespotrebnog</a:t>
            </a:r>
            <a:r>
              <a:rPr lang="en-GB" dirty="0"/>
              <a:t> </a:t>
            </a:r>
            <a:r>
              <a:rPr lang="en-GB" dirty="0" err="1"/>
              <a:t>izlaganja</a:t>
            </a:r>
            <a:r>
              <a:rPr lang="en-GB" dirty="0"/>
              <a:t> </a:t>
            </a:r>
            <a:r>
              <a:rPr lang="en-GB" dirty="0" err="1"/>
              <a:t>nejonizujućem</a:t>
            </a:r>
            <a:r>
              <a:rPr lang="en-GB" dirty="0"/>
              <a:t> </a:t>
            </a:r>
            <a:r>
              <a:rPr lang="en-GB" dirty="0" err="1"/>
              <a:t>zračenju</a:t>
            </a:r>
            <a:r>
              <a:rPr lang="sr-Latn-ME" dirty="0"/>
              <a:t>;</a:t>
            </a:r>
            <a:endParaRPr lang="en-GB" dirty="0"/>
          </a:p>
          <a:p>
            <a:pPr algn="just">
              <a:buFont typeface="Wingdings" panose="05000000000000000000" pitchFamily="2" charset="2"/>
              <a:buChar char="Ø"/>
            </a:pPr>
            <a:r>
              <a:rPr lang="en-GB" dirty="0" err="1"/>
              <a:t>Rastojanje</a:t>
            </a:r>
            <a:r>
              <a:rPr lang="en-GB" dirty="0"/>
              <a:t> </a:t>
            </a:r>
            <a:r>
              <a:rPr lang="sr-Latn-ME" dirty="0"/>
              <a:t>između izvora i ozračenog lica da je što </a:t>
            </a:r>
            <a:r>
              <a:rPr lang="en-GB" dirty="0" err="1"/>
              <a:t>već</a:t>
            </a:r>
            <a:r>
              <a:rPr lang="sr-Latn-ME" dirty="0"/>
              <a:t>e;</a:t>
            </a:r>
            <a:endParaRPr lang="en-GB" dirty="0"/>
          </a:p>
          <a:p>
            <a:pPr algn="just">
              <a:buFont typeface="Wingdings" panose="05000000000000000000" pitchFamily="2" charset="2"/>
              <a:buChar char="Ø"/>
            </a:pPr>
            <a:r>
              <a:rPr lang="en-GB" dirty="0" err="1"/>
              <a:t>Skraćenje</a:t>
            </a:r>
            <a:r>
              <a:rPr lang="en-GB" dirty="0"/>
              <a:t> </a:t>
            </a:r>
            <a:r>
              <a:rPr lang="en-GB" dirty="0" err="1"/>
              <a:t>vremena</a:t>
            </a:r>
            <a:r>
              <a:rPr lang="en-GB" dirty="0"/>
              <a:t> </a:t>
            </a:r>
            <a:r>
              <a:rPr lang="en-GB" dirty="0" err="1"/>
              <a:t>izlaganja</a:t>
            </a:r>
            <a:r>
              <a:rPr lang="sr-Latn-ME" dirty="0"/>
              <a:t>;</a:t>
            </a:r>
            <a:endParaRPr lang="en-GB" dirty="0"/>
          </a:p>
          <a:p>
            <a:pPr algn="just">
              <a:buFont typeface="Wingdings" panose="05000000000000000000" pitchFamily="2" charset="2"/>
              <a:buChar char="Ø"/>
            </a:pPr>
            <a:r>
              <a:rPr lang="en-GB" dirty="0"/>
              <a:t>Ne </a:t>
            </a:r>
            <a:r>
              <a:rPr lang="en-GB" dirty="0" err="1"/>
              <a:t>primicati</a:t>
            </a:r>
            <a:r>
              <a:rPr lang="en-GB" dirty="0"/>
              <a:t> </a:t>
            </a:r>
            <a:r>
              <a:rPr lang="en-GB" dirty="0" err="1"/>
              <a:t>glavu</a:t>
            </a:r>
            <a:r>
              <a:rPr lang="en-GB" dirty="0"/>
              <a:t> </a:t>
            </a:r>
            <a:r>
              <a:rPr lang="en-GB" dirty="0" err="1"/>
              <a:t>i</a:t>
            </a:r>
            <a:r>
              <a:rPr lang="en-GB" dirty="0"/>
              <a:t> </a:t>
            </a:r>
            <a:r>
              <a:rPr lang="en-GB" dirty="0" err="1"/>
              <a:t>oči</a:t>
            </a:r>
            <a:r>
              <a:rPr lang="en-GB" dirty="0"/>
              <a:t> </a:t>
            </a:r>
            <a:r>
              <a:rPr lang="en-GB" dirty="0" err="1"/>
              <a:t>izvoru</a:t>
            </a:r>
            <a:r>
              <a:rPr lang="en-GB" dirty="0"/>
              <a:t> </a:t>
            </a:r>
            <a:r>
              <a:rPr lang="en-GB" dirty="0" err="1"/>
              <a:t>nejonizujućeg</a:t>
            </a:r>
            <a:r>
              <a:rPr lang="en-GB" dirty="0"/>
              <a:t> </a:t>
            </a:r>
            <a:r>
              <a:rPr lang="en-GB" dirty="0" err="1"/>
              <a:t>zračenja</a:t>
            </a:r>
            <a:r>
              <a:rPr lang="sr-Latn-ME" dirty="0"/>
              <a:t>;</a:t>
            </a:r>
            <a:endParaRPr lang="en-GB" dirty="0"/>
          </a:p>
          <a:p>
            <a:pPr algn="just">
              <a:buFont typeface="Wingdings" panose="05000000000000000000" pitchFamily="2" charset="2"/>
              <a:buChar char="Ø"/>
            </a:pPr>
            <a:r>
              <a:rPr lang="en-GB" dirty="0"/>
              <a:t>Ob</a:t>
            </a:r>
            <a:r>
              <a:rPr lang="sr-Latn-ME" dirty="0"/>
              <a:t>ilj</a:t>
            </a:r>
            <a:r>
              <a:rPr lang="en-GB" dirty="0" err="1"/>
              <a:t>ežavanje</a:t>
            </a:r>
            <a:r>
              <a:rPr lang="en-GB" dirty="0"/>
              <a:t> zona </a:t>
            </a:r>
            <a:r>
              <a:rPr lang="en-GB" dirty="0" err="1"/>
              <a:t>zračenja</a:t>
            </a:r>
            <a:r>
              <a:rPr lang="sr-Latn-ME" dirty="0"/>
              <a:t>;</a:t>
            </a:r>
            <a:endParaRPr lang="en-GB" dirty="0"/>
          </a:p>
          <a:p>
            <a:pPr algn="just">
              <a:buFont typeface="Wingdings" panose="05000000000000000000" pitchFamily="2" charset="2"/>
              <a:buChar char="Ø"/>
            </a:pPr>
            <a:r>
              <a:rPr lang="en-GB" dirty="0" err="1"/>
              <a:t>Korišćenje</a:t>
            </a:r>
            <a:r>
              <a:rPr lang="en-GB" dirty="0"/>
              <a:t> </a:t>
            </a:r>
            <a:r>
              <a:rPr lang="en-GB" dirty="0" err="1"/>
              <a:t>zaštitnog</a:t>
            </a:r>
            <a:r>
              <a:rPr lang="en-GB" dirty="0"/>
              <a:t> od</a:t>
            </a:r>
            <a:r>
              <a:rPr lang="sr-Latn-ME" dirty="0"/>
              <a:t>ij</a:t>
            </a:r>
            <a:r>
              <a:rPr lang="en-GB" dirty="0" err="1"/>
              <a:t>ela</a:t>
            </a:r>
            <a:r>
              <a:rPr lang="en-GB" dirty="0"/>
              <a:t> </a:t>
            </a:r>
            <a:r>
              <a:rPr lang="en-GB" dirty="0" err="1"/>
              <a:t>samo</a:t>
            </a:r>
            <a:r>
              <a:rPr lang="en-GB" dirty="0"/>
              <a:t> u </a:t>
            </a:r>
            <a:r>
              <a:rPr lang="en-GB" dirty="0" err="1"/>
              <a:t>posebnim</a:t>
            </a:r>
            <a:r>
              <a:rPr lang="en-GB" dirty="0"/>
              <a:t> </a:t>
            </a:r>
            <a:r>
              <a:rPr lang="en-GB" dirty="0" err="1"/>
              <a:t>situacijama</a:t>
            </a:r>
            <a:r>
              <a:rPr lang="sr-Latn-ME" dirty="0"/>
              <a:t>;</a:t>
            </a:r>
            <a:endParaRPr lang="en-GB" dirty="0"/>
          </a:p>
          <a:p>
            <a:pPr algn="just">
              <a:buFont typeface="Wingdings" panose="05000000000000000000" pitchFamily="2" charset="2"/>
              <a:buChar char="Ø"/>
            </a:pPr>
            <a:r>
              <a:rPr lang="en-GB" dirty="0" err="1"/>
              <a:t>Periodični</a:t>
            </a:r>
            <a:r>
              <a:rPr lang="en-GB" dirty="0"/>
              <a:t> </a:t>
            </a:r>
            <a:r>
              <a:rPr lang="en-GB" dirty="0" err="1"/>
              <a:t>zdravstveni</a:t>
            </a:r>
            <a:r>
              <a:rPr lang="en-GB" dirty="0"/>
              <a:t> </a:t>
            </a:r>
            <a:r>
              <a:rPr lang="en-GB" dirty="0" err="1"/>
              <a:t>pregledi</a:t>
            </a:r>
            <a:r>
              <a:rPr lang="en-GB" dirty="0"/>
              <a:t> </a:t>
            </a:r>
            <a:r>
              <a:rPr lang="sr-Latn-ME" dirty="0"/>
              <a:t>ljudi koji su </a:t>
            </a:r>
            <a:r>
              <a:rPr lang="en-GB" dirty="0" err="1"/>
              <a:t>izložen</a:t>
            </a:r>
            <a:r>
              <a:rPr lang="sr-Latn-ME" dirty="0"/>
              <a:t>i</a:t>
            </a:r>
            <a:r>
              <a:rPr lang="en-GB" dirty="0"/>
              <a:t> </a:t>
            </a:r>
            <a:r>
              <a:rPr lang="en-GB" dirty="0" err="1"/>
              <a:t>nejonizujućem</a:t>
            </a:r>
            <a:r>
              <a:rPr lang="en-GB" dirty="0"/>
              <a:t> </a:t>
            </a:r>
            <a:r>
              <a:rPr lang="en-GB" dirty="0" err="1"/>
              <a:t>zračenju</a:t>
            </a:r>
            <a:r>
              <a:rPr lang="sr-Latn-ME" dirty="0"/>
              <a:t>;</a:t>
            </a:r>
            <a:endParaRPr lang="en-GB" dirty="0"/>
          </a:p>
          <a:p>
            <a:pPr algn="just">
              <a:buFont typeface="Wingdings" panose="05000000000000000000" pitchFamily="2" charset="2"/>
              <a:buChar char="Ø"/>
            </a:pPr>
            <a:r>
              <a:rPr lang="en-GB" dirty="0" err="1"/>
              <a:t>Osposobljavanje</a:t>
            </a:r>
            <a:r>
              <a:rPr lang="en-GB" dirty="0"/>
              <a:t> </a:t>
            </a:r>
            <a:r>
              <a:rPr lang="en-GB" dirty="0" err="1"/>
              <a:t>za</a:t>
            </a:r>
            <a:r>
              <a:rPr lang="en-GB" dirty="0"/>
              <a:t> </a:t>
            </a:r>
            <a:r>
              <a:rPr lang="en-GB" dirty="0" err="1"/>
              <a:t>bezb</a:t>
            </a:r>
            <a:r>
              <a:rPr lang="sr-Latn-ME" dirty="0"/>
              <a:t>j</a:t>
            </a:r>
            <a:r>
              <a:rPr lang="en-GB" dirty="0" err="1"/>
              <a:t>edan</a:t>
            </a:r>
            <a:r>
              <a:rPr lang="en-GB" dirty="0"/>
              <a:t> rad</a:t>
            </a:r>
            <a:r>
              <a:rPr lang="sr-Latn-ME" dirty="0"/>
              <a:t>;</a:t>
            </a:r>
            <a:endParaRPr lang="en-GB" dirty="0"/>
          </a:p>
          <a:p>
            <a:pPr algn="just">
              <a:buFont typeface="Wingdings" panose="05000000000000000000" pitchFamily="2" charset="2"/>
              <a:buChar char="Ø"/>
            </a:pPr>
            <a:r>
              <a:rPr lang="en-GB" dirty="0"/>
              <a:t>M</a:t>
            </a:r>
            <a:r>
              <a:rPr lang="sr-Latn-ME" dirty="0"/>
              <a:t>j</a:t>
            </a:r>
            <a:r>
              <a:rPr lang="en-GB" dirty="0" err="1"/>
              <a:t>erenje</a:t>
            </a:r>
            <a:r>
              <a:rPr lang="en-GB" dirty="0"/>
              <a:t> </a:t>
            </a:r>
            <a:r>
              <a:rPr lang="en-GB" dirty="0" err="1"/>
              <a:t>zračenja</a:t>
            </a:r>
            <a:r>
              <a:rPr lang="sr-Latn-ME" dirty="0"/>
              <a:t>;</a:t>
            </a:r>
            <a:endParaRPr lang="en-GB" dirty="0"/>
          </a:p>
          <a:p>
            <a:pPr algn="just">
              <a:buFont typeface="Wingdings" panose="05000000000000000000" pitchFamily="2" charset="2"/>
              <a:buChar char="Ø"/>
            </a:pPr>
            <a:r>
              <a:rPr lang="en-GB" dirty="0" err="1"/>
              <a:t>Kontrola</a:t>
            </a:r>
            <a:r>
              <a:rPr lang="en-GB" dirty="0"/>
              <a:t> </a:t>
            </a:r>
            <a:r>
              <a:rPr lang="en-GB" dirty="0" err="1"/>
              <a:t>kvaliteta</a:t>
            </a:r>
            <a:r>
              <a:rPr lang="en-GB" dirty="0"/>
              <a:t> </a:t>
            </a:r>
            <a:r>
              <a:rPr lang="en-GB" dirty="0" err="1"/>
              <a:t>izvora</a:t>
            </a:r>
            <a:r>
              <a:rPr lang="en-GB" dirty="0"/>
              <a:t> </a:t>
            </a:r>
            <a:r>
              <a:rPr lang="en-GB" dirty="0" err="1"/>
              <a:t>zračenja</a:t>
            </a:r>
            <a:r>
              <a:rPr lang="en-GB" dirty="0"/>
              <a:t> (</a:t>
            </a:r>
            <a:r>
              <a:rPr lang="en-GB" dirty="0" err="1"/>
              <a:t>pr</a:t>
            </a:r>
            <a:r>
              <a:rPr lang="sr-Latn-ME" dirty="0"/>
              <a:t>ij</a:t>
            </a:r>
            <a:r>
              <a:rPr lang="en-GB" dirty="0"/>
              <a:t>e </a:t>
            </a:r>
            <a:r>
              <a:rPr lang="en-GB" dirty="0" err="1"/>
              <a:t>puštanja</a:t>
            </a:r>
            <a:r>
              <a:rPr lang="en-GB" dirty="0"/>
              <a:t> </a:t>
            </a:r>
            <a:r>
              <a:rPr lang="en-GB" dirty="0" err="1"/>
              <a:t>uređaja</a:t>
            </a:r>
            <a:r>
              <a:rPr lang="en-GB" dirty="0"/>
              <a:t> u rad, </a:t>
            </a:r>
            <a:r>
              <a:rPr lang="en-GB" dirty="0" err="1"/>
              <a:t>periodične</a:t>
            </a:r>
            <a:r>
              <a:rPr lang="en-GB" dirty="0"/>
              <a:t> </a:t>
            </a:r>
            <a:r>
              <a:rPr lang="sr-Latn-ME" dirty="0"/>
              <a:t>provjere u</a:t>
            </a:r>
            <a:r>
              <a:rPr lang="en-GB" dirty="0"/>
              <a:t> </a:t>
            </a:r>
            <a:r>
              <a:rPr lang="en-GB" dirty="0" err="1"/>
              <a:t>toku</a:t>
            </a:r>
            <a:r>
              <a:rPr lang="en-GB" dirty="0"/>
              <a:t> </a:t>
            </a:r>
            <a:r>
              <a:rPr lang="en-GB" dirty="0" err="1"/>
              <a:t>rada</a:t>
            </a:r>
            <a:r>
              <a:rPr lang="en-GB" dirty="0"/>
              <a:t> </a:t>
            </a:r>
            <a:r>
              <a:rPr lang="en-GB" dirty="0" err="1"/>
              <a:t>i</a:t>
            </a:r>
            <a:r>
              <a:rPr lang="en-GB" dirty="0"/>
              <a:t> </a:t>
            </a:r>
            <a:r>
              <a:rPr lang="en-GB" dirty="0" err="1"/>
              <a:t>po</a:t>
            </a:r>
            <a:r>
              <a:rPr lang="en-GB" dirty="0"/>
              <a:t> </a:t>
            </a:r>
            <a:r>
              <a:rPr lang="en-GB" dirty="0" err="1"/>
              <a:t>završenoj</a:t>
            </a:r>
            <a:r>
              <a:rPr lang="en-GB" dirty="0"/>
              <a:t> </a:t>
            </a:r>
            <a:r>
              <a:rPr lang="en-GB" dirty="0" err="1"/>
              <a:t>opravci</a:t>
            </a:r>
            <a:r>
              <a:rPr lang="sr-Latn-ME" dirty="0"/>
              <a:t> </a:t>
            </a:r>
            <a:r>
              <a:rPr lang="en-GB" dirty="0"/>
              <a:t>-</a:t>
            </a:r>
            <a:r>
              <a:rPr lang="sr-Latn-ME" dirty="0"/>
              <a:t> </a:t>
            </a:r>
            <a:r>
              <a:rPr lang="en-GB" dirty="0" err="1"/>
              <a:t>servisiranju</a:t>
            </a:r>
            <a:r>
              <a:rPr lang="en-GB" dirty="0"/>
              <a:t>)</a:t>
            </a:r>
            <a:r>
              <a:rPr lang="sr-Latn-ME" dirty="0"/>
              <a:t>.</a:t>
            </a:r>
            <a:endParaRPr lang="en-GB" dirty="0"/>
          </a:p>
          <a:p>
            <a:endParaRPr lang="en-US" dirty="0"/>
          </a:p>
        </p:txBody>
      </p:sp>
    </p:spTree>
    <p:extLst>
      <p:ext uri="{BB962C8B-B14F-4D97-AF65-F5344CB8AC3E}">
        <p14:creationId xmlns:p14="http://schemas.microsoft.com/office/powerpoint/2010/main" val="171065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525" y="1766231"/>
            <a:ext cx="7886700" cy="4592527"/>
          </a:xfrm>
        </p:spPr>
        <p:txBody>
          <a:bodyPr>
            <a:normAutofit fontScale="92500"/>
          </a:bodyPr>
          <a:lstStyle/>
          <a:p>
            <a:pPr algn="just"/>
            <a:r>
              <a:rPr lang="pt-PT" sz="2200" dirty="0">
                <a:solidFill>
                  <a:schemeClr val="accent1"/>
                </a:solidFill>
              </a:rPr>
              <a:t>Sredstvima i opremom lične zaštite </a:t>
            </a:r>
            <a:r>
              <a:rPr lang="sr-Latn-ME" sz="2200" dirty="0">
                <a:solidFill>
                  <a:schemeClr val="accent1"/>
                </a:solidFill>
              </a:rPr>
              <a:t>od NJZ</a:t>
            </a:r>
            <a:r>
              <a:rPr lang="pt-PT" sz="2200" dirty="0">
                <a:solidFill>
                  <a:schemeClr val="accent1"/>
                </a:solidFill>
              </a:rPr>
              <a:t> ne smatraju se:</a:t>
            </a:r>
            <a:endParaRPr lang="en-US" sz="2200" dirty="0">
              <a:solidFill>
                <a:schemeClr val="accent1"/>
              </a:solidFill>
            </a:endParaRPr>
          </a:p>
          <a:p>
            <a:pPr lvl="0" algn="just">
              <a:buFontTx/>
              <a:buChar char="-"/>
            </a:pPr>
            <a:r>
              <a:rPr lang="pt-PT" dirty="0"/>
              <a:t>obično radno odijelo ili uniforma, koja nije posebno namijenjena za zaštitu i zdravlje na radu;</a:t>
            </a:r>
            <a:endParaRPr lang="sr-Latn-ME" dirty="0"/>
          </a:p>
          <a:p>
            <a:pPr lvl="0" algn="just">
              <a:buFontTx/>
              <a:buChar char="-"/>
            </a:pPr>
            <a:r>
              <a:rPr lang="en-GB" dirty="0" err="1"/>
              <a:t>sredstva</a:t>
            </a:r>
            <a:r>
              <a:rPr lang="en-GB" dirty="0"/>
              <a:t> </a:t>
            </a:r>
            <a:r>
              <a:rPr lang="en-GB" dirty="0" err="1"/>
              <a:t>i</a:t>
            </a:r>
            <a:r>
              <a:rPr lang="en-GB" dirty="0"/>
              <a:t> </a:t>
            </a:r>
            <a:r>
              <a:rPr lang="en-GB" dirty="0" err="1"/>
              <a:t>oprema</a:t>
            </a:r>
            <a:r>
              <a:rPr lang="en-GB" dirty="0"/>
              <a:t> u </a:t>
            </a:r>
            <a:r>
              <a:rPr lang="en-GB" dirty="0" err="1"/>
              <a:t>službama</a:t>
            </a:r>
            <a:r>
              <a:rPr lang="en-GB" dirty="0"/>
              <a:t> </a:t>
            </a:r>
            <a:r>
              <a:rPr lang="en-GB" dirty="0" err="1"/>
              <a:t>za</a:t>
            </a:r>
            <a:r>
              <a:rPr lang="en-GB" dirty="0"/>
              <a:t> </a:t>
            </a:r>
            <a:r>
              <a:rPr lang="en-GB" dirty="0" err="1"/>
              <a:t>prvu</a:t>
            </a:r>
            <a:r>
              <a:rPr lang="en-GB" dirty="0"/>
              <a:t> </a:t>
            </a:r>
            <a:r>
              <a:rPr lang="en-GB" dirty="0" err="1"/>
              <a:t>pomoć</a:t>
            </a:r>
            <a:r>
              <a:rPr lang="en-GB" dirty="0"/>
              <a:t> </a:t>
            </a:r>
            <a:r>
              <a:rPr lang="en-GB" dirty="0" err="1"/>
              <a:t>i</a:t>
            </a:r>
            <a:r>
              <a:rPr lang="en-GB" dirty="0"/>
              <a:t> </a:t>
            </a:r>
            <a:r>
              <a:rPr lang="en-GB" dirty="0" err="1"/>
              <a:t>spašavanje</a:t>
            </a:r>
            <a:r>
              <a:rPr lang="en-GB" dirty="0"/>
              <a:t>;</a:t>
            </a:r>
            <a:endParaRPr lang="sr-Latn-ME" dirty="0"/>
          </a:p>
          <a:p>
            <a:pPr lvl="0" algn="just">
              <a:buFontTx/>
              <a:buChar char="-"/>
            </a:pPr>
            <a:r>
              <a:rPr lang="en-GB" dirty="0" err="1"/>
              <a:t>sredstva</a:t>
            </a:r>
            <a:r>
              <a:rPr lang="en-GB" dirty="0"/>
              <a:t> </a:t>
            </a:r>
            <a:r>
              <a:rPr lang="en-GB" dirty="0" err="1"/>
              <a:t>i</a:t>
            </a:r>
            <a:r>
              <a:rPr lang="en-GB" dirty="0"/>
              <a:t> </a:t>
            </a:r>
            <a:r>
              <a:rPr lang="en-GB" dirty="0" err="1"/>
              <a:t>oprema</a:t>
            </a:r>
            <a:r>
              <a:rPr lang="en-GB" dirty="0"/>
              <a:t> </a:t>
            </a:r>
            <a:r>
              <a:rPr lang="en-GB" dirty="0" err="1"/>
              <a:t>lične</a:t>
            </a:r>
            <a:r>
              <a:rPr lang="en-GB" dirty="0"/>
              <a:t> </a:t>
            </a:r>
            <a:r>
              <a:rPr lang="en-GB" dirty="0" err="1"/>
              <a:t>zaštite</a:t>
            </a:r>
            <a:r>
              <a:rPr lang="en-GB" dirty="0"/>
              <a:t> </a:t>
            </a:r>
            <a:r>
              <a:rPr lang="en-GB" dirty="0" err="1"/>
              <a:t>lica</a:t>
            </a:r>
            <a:r>
              <a:rPr lang="en-GB" dirty="0"/>
              <a:t> u </a:t>
            </a:r>
            <a:r>
              <a:rPr lang="en-GB" dirty="0" err="1"/>
              <a:t>službi</a:t>
            </a:r>
            <a:r>
              <a:rPr lang="en-GB" dirty="0"/>
              <a:t> </a:t>
            </a:r>
            <a:r>
              <a:rPr lang="en-GB" dirty="0" err="1"/>
              <a:t>Vojske</a:t>
            </a:r>
            <a:r>
              <a:rPr lang="en-GB" dirty="0"/>
              <a:t> </a:t>
            </a:r>
            <a:r>
              <a:rPr lang="en-GB" dirty="0" err="1"/>
              <a:t>Crne</a:t>
            </a:r>
            <a:r>
              <a:rPr lang="en-GB" dirty="0"/>
              <a:t> Gore, </a:t>
            </a:r>
            <a:r>
              <a:rPr lang="en-GB" dirty="0" err="1"/>
              <a:t>policijskih</a:t>
            </a:r>
            <a:r>
              <a:rPr lang="en-GB" dirty="0"/>
              <a:t> </a:t>
            </a:r>
            <a:r>
              <a:rPr lang="en-GB" dirty="0" err="1"/>
              <a:t>službenika</a:t>
            </a:r>
            <a:r>
              <a:rPr lang="en-GB" dirty="0"/>
              <a:t> </a:t>
            </a:r>
            <a:r>
              <a:rPr lang="en-GB" dirty="0" err="1"/>
              <a:t>i</a:t>
            </a:r>
            <a:r>
              <a:rPr lang="en-GB" dirty="0"/>
              <a:t> </a:t>
            </a:r>
            <a:r>
              <a:rPr lang="en-GB" dirty="0" err="1"/>
              <a:t>zaposlenih</a:t>
            </a:r>
            <a:r>
              <a:rPr lang="en-GB" dirty="0"/>
              <a:t> u </a:t>
            </a:r>
            <a:r>
              <a:rPr lang="en-GB" dirty="0" err="1"/>
              <a:t>drugim</a:t>
            </a:r>
            <a:r>
              <a:rPr lang="en-GB" dirty="0"/>
              <a:t> </a:t>
            </a:r>
            <a:r>
              <a:rPr lang="en-GB" dirty="0" err="1"/>
              <a:t>državnim</a:t>
            </a:r>
            <a:r>
              <a:rPr lang="en-GB" dirty="0"/>
              <a:t> </a:t>
            </a:r>
            <a:r>
              <a:rPr lang="en-GB" dirty="0" err="1"/>
              <a:t>organima</a:t>
            </a:r>
            <a:r>
              <a:rPr lang="en-GB" dirty="0"/>
              <a:t> </a:t>
            </a:r>
            <a:r>
              <a:rPr lang="en-GB" dirty="0" err="1"/>
              <a:t>i</a:t>
            </a:r>
            <a:r>
              <a:rPr lang="en-GB" dirty="0"/>
              <a:t> </a:t>
            </a:r>
            <a:r>
              <a:rPr lang="en-GB" dirty="0" err="1"/>
              <a:t>organima</a:t>
            </a:r>
            <a:r>
              <a:rPr lang="en-GB" dirty="0"/>
              <a:t> </a:t>
            </a:r>
            <a:r>
              <a:rPr lang="en-GB" dirty="0" err="1"/>
              <a:t>državne</a:t>
            </a:r>
            <a:r>
              <a:rPr lang="en-GB" dirty="0"/>
              <a:t> </a:t>
            </a:r>
            <a:r>
              <a:rPr lang="en-GB" dirty="0" err="1"/>
              <a:t>uprave</a:t>
            </a:r>
            <a:r>
              <a:rPr lang="en-GB" dirty="0"/>
              <a:t> </a:t>
            </a:r>
            <a:r>
              <a:rPr lang="en-GB" dirty="0" err="1"/>
              <a:t>kada</a:t>
            </a:r>
            <a:r>
              <a:rPr lang="en-GB" dirty="0"/>
              <a:t> je to </a:t>
            </a:r>
            <a:r>
              <a:rPr lang="en-GB" dirty="0" err="1"/>
              <a:t>propisano</a:t>
            </a:r>
            <a:r>
              <a:rPr lang="en-GB" dirty="0"/>
              <a:t> </a:t>
            </a:r>
            <a:r>
              <a:rPr lang="en-GB" dirty="0" err="1"/>
              <a:t>posebnim</a:t>
            </a:r>
            <a:r>
              <a:rPr lang="en-GB" dirty="0"/>
              <a:t> </a:t>
            </a:r>
            <a:r>
              <a:rPr lang="en-GB" dirty="0" err="1"/>
              <a:t>propisima</a:t>
            </a:r>
            <a:r>
              <a:rPr lang="en-GB" dirty="0"/>
              <a:t>; </a:t>
            </a:r>
            <a:endParaRPr lang="sr-Latn-ME" dirty="0"/>
          </a:p>
          <a:p>
            <a:pPr lvl="0" algn="just">
              <a:buFontTx/>
              <a:buChar char="-"/>
            </a:pPr>
            <a:r>
              <a:rPr lang="en-GB" dirty="0" err="1"/>
              <a:t>sredstva</a:t>
            </a:r>
            <a:r>
              <a:rPr lang="en-GB" dirty="0"/>
              <a:t> </a:t>
            </a:r>
            <a:r>
              <a:rPr lang="en-GB" dirty="0" err="1"/>
              <a:t>i</a:t>
            </a:r>
            <a:r>
              <a:rPr lang="en-GB" dirty="0"/>
              <a:t> </a:t>
            </a:r>
            <a:r>
              <a:rPr lang="en-GB" dirty="0" err="1"/>
              <a:t>oprema</a:t>
            </a:r>
            <a:r>
              <a:rPr lang="en-GB" dirty="0"/>
              <a:t> </a:t>
            </a:r>
            <a:r>
              <a:rPr lang="en-GB" dirty="0" err="1"/>
              <a:t>lične</a:t>
            </a:r>
            <a:r>
              <a:rPr lang="en-GB" dirty="0"/>
              <a:t> </a:t>
            </a:r>
            <a:r>
              <a:rPr lang="en-GB" dirty="0" err="1"/>
              <a:t>zaštite</a:t>
            </a:r>
            <a:r>
              <a:rPr lang="en-GB" dirty="0"/>
              <a:t> </a:t>
            </a:r>
            <a:r>
              <a:rPr lang="en-GB" dirty="0" err="1"/>
              <a:t>namijenjena</a:t>
            </a:r>
            <a:r>
              <a:rPr lang="en-GB" dirty="0"/>
              <a:t> </a:t>
            </a:r>
            <a:r>
              <a:rPr lang="en-GB" dirty="0" err="1"/>
              <a:t>za</a:t>
            </a:r>
            <a:r>
              <a:rPr lang="en-GB" dirty="0"/>
              <a:t> </a:t>
            </a:r>
            <a:r>
              <a:rPr lang="en-GB" dirty="0" err="1"/>
              <a:t>zaposlene</a:t>
            </a:r>
            <a:r>
              <a:rPr lang="en-GB" dirty="0"/>
              <a:t> u </a:t>
            </a:r>
            <a:r>
              <a:rPr lang="en-GB" dirty="0" err="1"/>
              <a:t>drumskom</a:t>
            </a:r>
            <a:r>
              <a:rPr lang="en-GB" dirty="0"/>
              <a:t> </a:t>
            </a:r>
            <a:r>
              <a:rPr lang="en-GB" dirty="0" err="1"/>
              <a:t>saobraćaju</a:t>
            </a:r>
            <a:r>
              <a:rPr lang="en-GB" dirty="0"/>
              <a:t>;</a:t>
            </a:r>
            <a:endParaRPr lang="sr-Latn-ME" dirty="0"/>
          </a:p>
          <a:p>
            <a:pPr lvl="0" algn="just">
              <a:buFontTx/>
              <a:buChar char="-"/>
            </a:pPr>
            <a:r>
              <a:rPr lang="en-GB" dirty="0" err="1"/>
              <a:t>sportska</a:t>
            </a:r>
            <a:r>
              <a:rPr lang="en-GB" dirty="0"/>
              <a:t> </a:t>
            </a:r>
            <a:r>
              <a:rPr lang="en-GB" dirty="0" err="1"/>
              <a:t>oprema</a:t>
            </a:r>
            <a:r>
              <a:rPr lang="en-GB" dirty="0"/>
              <a:t>;</a:t>
            </a:r>
            <a:endParaRPr lang="sr-Latn-ME" dirty="0"/>
          </a:p>
          <a:p>
            <a:pPr lvl="0" algn="just">
              <a:buFontTx/>
              <a:buChar char="-"/>
            </a:pPr>
            <a:r>
              <a:rPr lang="en-GB" sz="2100" dirty="0" err="1"/>
              <a:t>sredstva</a:t>
            </a:r>
            <a:r>
              <a:rPr lang="en-GB" dirty="0"/>
              <a:t> </a:t>
            </a:r>
            <a:r>
              <a:rPr lang="en-GB" dirty="0" err="1"/>
              <a:t>i</a:t>
            </a:r>
            <a:r>
              <a:rPr lang="en-GB" dirty="0"/>
              <a:t> </a:t>
            </a:r>
            <a:r>
              <a:rPr lang="en-GB" dirty="0" err="1"/>
              <a:t>oprema</a:t>
            </a:r>
            <a:r>
              <a:rPr lang="en-GB" dirty="0"/>
              <a:t> </a:t>
            </a:r>
            <a:r>
              <a:rPr lang="en-GB" dirty="0" err="1"/>
              <a:t>za</a:t>
            </a:r>
            <a:r>
              <a:rPr lang="en-GB" dirty="0"/>
              <a:t> </a:t>
            </a:r>
            <a:r>
              <a:rPr lang="en-GB" dirty="0" err="1"/>
              <a:t>samoodbranu</a:t>
            </a:r>
            <a:r>
              <a:rPr lang="en-GB" dirty="0"/>
              <a:t> </a:t>
            </a:r>
            <a:r>
              <a:rPr lang="en-GB" dirty="0" err="1"/>
              <a:t>i</a:t>
            </a:r>
            <a:r>
              <a:rPr lang="en-GB" dirty="0"/>
              <a:t> </a:t>
            </a:r>
            <a:r>
              <a:rPr lang="en-GB" dirty="0" err="1"/>
              <a:t>zastrašivanje</a:t>
            </a:r>
            <a:r>
              <a:rPr lang="en-GB" dirty="0"/>
              <a:t>;</a:t>
            </a:r>
            <a:endParaRPr lang="sr-Latn-ME" dirty="0"/>
          </a:p>
          <a:p>
            <a:pPr lvl="0" algn="just">
              <a:buFontTx/>
              <a:buChar char="-"/>
            </a:pPr>
            <a:r>
              <a:rPr lang="en-GB" dirty="0" err="1"/>
              <a:t>prenosni</a:t>
            </a:r>
            <a:r>
              <a:rPr lang="en-GB" dirty="0"/>
              <a:t> </a:t>
            </a:r>
            <a:r>
              <a:rPr lang="en-GB" dirty="0" err="1"/>
              <a:t>uređaji</a:t>
            </a:r>
            <a:r>
              <a:rPr lang="en-GB" dirty="0"/>
              <a:t> </a:t>
            </a:r>
            <a:r>
              <a:rPr lang="en-GB" dirty="0" err="1"/>
              <a:t>i</a:t>
            </a:r>
            <a:r>
              <a:rPr lang="en-GB" dirty="0"/>
              <a:t> </a:t>
            </a:r>
            <a:r>
              <a:rPr lang="en-GB" dirty="0" err="1"/>
              <a:t>aparati</a:t>
            </a:r>
            <a:r>
              <a:rPr lang="en-GB" dirty="0"/>
              <a:t> </a:t>
            </a:r>
            <a:r>
              <a:rPr lang="en-GB" dirty="0" err="1"/>
              <a:t>za</a:t>
            </a:r>
            <a:r>
              <a:rPr lang="en-GB" dirty="0"/>
              <a:t> </a:t>
            </a:r>
            <a:r>
              <a:rPr lang="en-GB" dirty="0" err="1"/>
              <a:t>otkrivanje</a:t>
            </a:r>
            <a:r>
              <a:rPr lang="en-GB" dirty="0"/>
              <a:t> </a:t>
            </a:r>
            <a:r>
              <a:rPr lang="en-GB" dirty="0" err="1"/>
              <a:t>i</a:t>
            </a:r>
            <a:r>
              <a:rPr lang="en-GB" dirty="0"/>
              <a:t> </a:t>
            </a:r>
            <a:r>
              <a:rPr lang="en-GB" dirty="0" err="1"/>
              <a:t>javljanje</a:t>
            </a:r>
            <a:r>
              <a:rPr lang="en-GB" dirty="0"/>
              <a:t> </a:t>
            </a:r>
            <a:r>
              <a:rPr lang="en-GB" dirty="0" err="1"/>
              <a:t>opasnosti</a:t>
            </a:r>
            <a:r>
              <a:rPr lang="en-GB" dirty="0"/>
              <a:t> </a:t>
            </a:r>
            <a:r>
              <a:rPr lang="en-GB" dirty="0" err="1"/>
              <a:t>i</a:t>
            </a:r>
            <a:r>
              <a:rPr lang="en-GB" dirty="0"/>
              <a:t> </a:t>
            </a:r>
            <a:r>
              <a:rPr lang="en-GB" dirty="0" err="1"/>
              <a:t>smetnji</a:t>
            </a:r>
            <a:r>
              <a:rPr lang="en-GB" dirty="0"/>
              <a:t>.</a:t>
            </a:r>
            <a:endParaRPr lang="en-US" dirty="0"/>
          </a:p>
          <a:p>
            <a:pPr marL="0" indent="0" algn="just">
              <a:buNone/>
            </a:pPr>
            <a:r>
              <a:rPr lang="en-GB" dirty="0"/>
              <a:t>  </a:t>
            </a:r>
            <a:endParaRPr lang="en-US" dirty="0"/>
          </a:p>
          <a:p>
            <a:endParaRPr lang="en-US" dirty="0"/>
          </a:p>
        </p:txBody>
      </p:sp>
    </p:spTree>
    <p:extLst>
      <p:ext uri="{BB962C8B-B14F-4D97-AF65-F5344CB8AC3E}">
        <p14:creationId xmlns:p14="http://schemas.microsoft.com/office/powerpoint/2010/main" val="117458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dirty="0"/>
              <a:t>Procjena rizika</a:t>
            </a:r>
            <a:endParaRPr lang="en-US" b="1" dirty="0"/>
          </a:p>
        </p:txBody>
      </p:sp>
      <p:sp>
        <p:nvSpPr>
          <p:cNvPr id="3" name="Content Placeholder 2"/>
          <p:cNvSpPr>
            <a:spLocks noGrp="1"/>
          </p:cNvSpPr>
          <p:nvPr>
            <p:ph idx="1"/>
          </p:nvPr>
        </p:nvSpPr>
        <p:spPr>
          <a:xfrm>
            <a:off x="628650" y="1923392"/>
            <a:ext cx="7886700" cy="4304559"/>
          </a:xfrm>
        </p:spPr>
        <p:txBody>
          <a:bodyPr>
            <a:normAutofit fontScale="92500" lnSpcReduction="10000"/>
          </a:bodyPr>
          <a:lstStyle/>
          <a:p>
            <a:r>
              <a:rPr lang="sr-Latn-ME" dirty="0"/>
              <a:t>Za svaku utvrđenu opasnost ili štetnost</a:t>
            </a:r>
          </a:p>
          <a:p>
            <a:r>
              <a:rPr lang="pt-PT" dirty="0"/>
              <a:t>Procjena rizika obuhvata: procjenu, mjerenja i/ili izračunavanja nivoa izlaganja nejonizujućem zračenju u cilju uklanjanja ili smanjenja rizika izloženosti elektromagnetnim poljima.</a:t>
            </a:r>
            <a:endParaRPr lang="en-US" dirty="0"/>
          </a:p>
          <a:p>
            <a:pPr algn="just"/>
            <a:r>
              <a:rPr lang="sr-Latn-ME" b="1" dirty="0">
                <a:solidFill>
                  <a:schemeClr val="accent1"/>
                </a:solidFill>
              </a:rPr>
              <a:t>Akt o procjeni rizika </a:t>
            </a:r>
            <a:r>
              <a:rPr lang="sr-Latn-ME"/>
              <a:t>od nejonizujućih </a:t>
            </a:r>
            <a:r>
              <a:rPr lang="sr-Latn-ME" dirty="0"/>
              <a:t>zračenja od strane akreditovane institucije. </a:t>
            </a:r>
          </a:p>
          <a:p>
            <a:pPr algn="just">
              <a:buFont typeface="Wingdings" panose="05000000000000000000" pitchFamily="2" charset="2"/>
              <a:buChar char="ü"/>
            </a:pPr>
            <a:r>
              <a:rPr lang="sr-Latn-ME" dirty="0"/>
              <a:t>Prikupljanje informacija o radnim zadacima;</a:t>
            </a:r>
          </a:p>
          <a:p>
            <a:pPr algn="just">
              <a:buFont typeface="Wingdings" panose="05000000000000000000" pitchFamily="2" charset="2"/>
              <a:buChar char="ü"/>
            </a:pPr>
            <a:r>
              <a:rPr lang="sr-Latn-ME" dirty="0"/>
              <a:t>Identifikacija opasnosti;</a:t>
            </a:r>
          </a:p>
          <a:p>
            <a:pPr algn="just">
              <a:buFont typeface="Wingdings" panose="05000000000000000000" pitchFamily="2" charset="2"/>
              <a:buChar char="ü"/>
            </a:pPr>
            <a:r>
              <a:rPr lang="sr-Latn-ME" dirty="0"/>
              <a:t>Procjenja rizika;</a:t>
            </a:r>
          </a:p>
          <a:p>
            <a:pPr algn="just">
              <a:buFont typeface="Wingdings" panose="05000000000000000000" pitchFamily="2" charset="2"/>
              <a:buChar char="ü"/>
            </a:pPr>
            <a:r>
              <a:rPr lang="sr-Latn-ME" dirty="0"/>
              <a:t>Odlučivanje o preventivnim postupcima;</a:t>
            </a:r>
          </a:p>
          <a:p>
            <a:pPr algn="just">
              <a:buFont typeface="Wingdings" panose="05000000000000000000" pitchFamily="2" charset="2"/>
              <a:buChar char="ü"/>
            </a:pPr>
            <a:r>
              <a:rPr lang="sr-Latn-ME" dirty="0"/>
              <a:t>Sprovođenje novih mjera;</a:t>
            </a:r>
          </a:p>
          <a:p>
            <a:pPr algn="just">
              <a:buFont typeface="Wingdings" panose="05000000000000000000" pitchFamily="2" charset="2"/>
              <a:buChar char="ü"/>
            </a:pPr>
            <a:r>
              <a:rPr lang="sr-Latn-ME" dirty="0"/>
              <a:t>Čuvanje podataka o procjeni rizika; </a:t>
            </a:r>
            <a:endParaRPr lang="en-US" dirty="0"/>
          </a:p>
          <a:p>
            <a:pPr algn="just">
              <a:buFont typeface="Wingdings" panose="05000000000000000000" pitchFamily="2" charset="2"/>
              <a:buChar char="ü"/>
            </a:pPr>
            <a:r>
              <a:rPr lang="sr-Latn-ME" dirty="0"/>
              <a:t>Revizija procjenje rizika;  </a:t>
            </a:r>
          </a:p>
          <a:p>
            <a:endParaRPr lang="en-US" dirty="0"/>
          </a:p>
        </p:txBody>
      </p:sp>
    </p:spTree>
    <p:extLst>
      <p:ext uri="{BB962C8B-B14F-4D97-AF65-F5344CB8AC3E}">
        <p14:creationId xmlns:p14="http://schemas.microsoft.com/office/powerpoint/2010/main" val="158986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dirty="0"/>
              <a:t>Mjere za uklanjanje i smanjenje rizika </a:t>
            </a:r>
            <a:endParaRPr lang="en-US" b="1" dirty="0"/>
          </a:p>
        </p:txBody>
      </p:sp>
      <p:sp>
        <p:nvSpPr>
          <p:cNvPr id="3" name="Content Placeholder 2"/>
          <p:cNvSpPr>
            <a:spLocks noGrp="1"/>
          </p:cNvSpPr>
          <p:nvPr>
            <p:ph idx="1"/>
          </p:nvPr>
        </p:nvSpPr>
        <p:spPr>
          <a:xfrm>
            <a:off x="628650" y="1692166"/>
            <a:ext cx="7886700" cy="4834758"/>
          </a:xfrm>
        </p:spPr>
        <p:txBody>
          <a:bodyPr>
            <a:normAutofit fontScale="92500" lnSpcReduction="20000"/>
          </a:bodyPr>
          <a:lstStyle/>
          <a:p>
            <a:r>
              <a:rPr lang="pt-PT" sz="2100" dirty="0">
                <a:solidFill>
                  <a:schemeClr val="accent1"/>
                </a:solidFill>
              </a:rPr>
              <a:t>Akcioni program treba da sadrži:</a:t>
            </a:r>
            <a:endParaRPr lang="en-US" sz="2100" dirty="0">
              <a:solidFill>
                <a:schemeClr val="accent1"/>
              </a:solidFill>
            </a:endParaRPr>
          </a:p>
          <a:p>
            <a:pPr algn="just">
              <a:buFontTx/>
              <a:buChar char="-"/>
            </a:pPr>
            <a:r>
              <a:rPr lang="pt-PT" sz="2100" dirty="0"/>
              <a:t>radne metode, vrstu opreme koja emituje manje elektromagnetno zračenje i koje smanjuju rizik od izloženosti elektromagnetnim poljima;</a:t>
            </a:r>
            <a:endParaRPr lang="en-US" sz="2100" dirty="0"/>
          </a:p>
          <a:p>
            <a:pPr algn="just">
              <a:buFontTx/>
              <a:buChar char="-"/>
            </a:pPr>
            <a:r>
              <a:rPr lang="pt-PT" sz="2100" dirty="0"/>
              <a:t>planiranje i raspored radnih mjesta i radnih pozicija označavanje radnih mjesta i pristup radnim mjestima;</a:t>
            </a:r>
            <a:endParaRPr lang="en-US" sz="2100" dirty="0"/>
          </a:p>
          <a:p>
            <a:pPr algn="just">
              <a:buFontTx/>
              <a:buChar char="-"/>
            </a:pPr>
            <a:r>
              <a:rPr lang="pt-PT" sz="2100" dirty="0"/>
              <a:t>vremensko ograničenje trajanja i jačine izloženosti elektromagnetnom polju;</a:t>
            </a:r>
            <a:endParaRPr lang="en-US" sz="2100" dirty="0"/>
          </a:p>
          <a:p>
            <a:pPr algn="just">
              <a:buFontTx/>
              <a:buChar char="-"/>
            </a:pPr>
            <a:r>
              <a:rPr lang="pt-PT" sz="2100" dirty="0"/>
              <a:t>potrebna sredstva za rad, sredstva i opremu lične zaštite na radu;</a:t>
            </a:r>
            <a:endParaRPr lang="en-US" sz="2100" dirty="0"/>
          </a:p>
          <a:p>
            <a:pPr algn="just">
              <a:buFontTx/>
              <a:buChar char="-"/>
            </a:pPr>
            <a:r>
              <a:rPr lang="pt-PT" sz="2100" dirty="0"/>
              <a:t>način obavještavanja, osposobljavanja, savjetovanja i učestvovanja u raspravama profesionalno izloženih lica i lica odgovornih za zaštitu od nejonizujućeg zračenja;</a:t>
            </a:r>
            <a:endParaRPr lang="en-US" sz="2100" dirty="0"/>
          </a:p>
          <a:p>
            <a:pPr algn="just">
              <a:buFontTx/>
              <a:buChar char="-"/>
            </a:pPr>
            <a:r>
              <a:rPr lang="pt-PT" sz="2100" dirty="0"/>
              <a:t>uputstva proizvođača opreme ukoliko su utvrđena evropskim propisima;</a:t>
            </a:r>
            <a:endParaRPr lang="en-US" sz="2100" dirty="0"/>
          </a:p>
          <a:p>
            <a:pPr algn="just">
              <a:buFontTx/>
              <a:buChar char="-"/>
            </a:pPr>
            <a:r>
              <a:rPr lang="pt-PT" sz="2100" dirty="0"/>
              <a:t>rokove za smanjivanje nivoa rizika izloženosti elektromagnetnom polju i imena lica odgovornih za sprovođenje mjera za smanjivanje rizika izloženosti.</a:t>
            </a:r>
            <a:endParaRPr lang="en-US" sz="2100" dirty="0"/>
          </a:p>
          <a:p>
            <a:endParaRPr lang="en-US" dirty="0"/>
          </a:p>
        </p:txBody>
      </p:sp>
    </p:spTree>
    <p:extLst>
      <p:ext uri="{BB962C8B-B14F-4D97-AF65-F5344CB8AC3E}">
        <p14:creationId xmlns:p14="http://schemas.microsoft.com/office/powerpoint/2010/main" val="334284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dirty="0"/>
              <a:t>Zaključak</a:t>
            </a:r>
            <a:endParaRPr lang="en-US" b="1" dirty="0"/>
          </a:p>
        </p:txBody>
      </p:sp>
      <p:sp>
        <p:nvSpPr>
          <p:cNvPr id="3" name="Content Placeholder 2"/>
          <p:cNvSpPr>
            <a:spLocks noGrp="1"/>
          </p:cNvSpPr>
          <p:nvPr>
            <p:ph idx="1"/>
          </p:nvPr>
        </p:nvSpPr>
        <p:spPr>
          <a:xfrm>
            <a:off x="628650" y="2004970"/>
            <a:ext cx="7886700" cy="3741294"/>
          </a:xfrm>
        </p:spPr>
        <p:txBody>
          <a:bodyPr/>
          <a:lstStyle/>
          <a:p>
            <a:pPr algn="just"/>
            <a:r>
              <a:rPr lang="sr-Latn-ME" dirty="0"/>
              <a:t>Zakonska legislativa izrađena je kako bi pomogla državi da donese odgovarajuće propise kojima će se građani zaštititi od nepotrebnog ili prevelikog izlaganja EM poljima koja bi mogla da proizvedu štetne posljedice po zdravlje;</a:t>
            </a:r>
          </a:p>
          <a:p>
            <a:pPr algn="just"/>
            <a:r>
              <a:rPr lang="sr-Latn-ME" dirty="0"/>
              <a:t>Ministarstvo, na čelu sa Ministrom, imenuje Nadležno tijelo ili Agenciju (Agencija za zaštitu životne sredine) koja ima zadatak da prati stanje sa izvorima EM zračenja i usaglašenost njihovog rada sa zakonom. </a:t>
            </a:r>
          </a:p>
          <a:p>
            <a:endParaRPr lang="en-US" dirty="0"/>
          </a:p>
        </p:txBody>
      </p:sp>
    </p:spTree>
    <p:extLst>
      <p:ext uri="{BB962C8B-B14F-4D97-AF65-F5344CB8AC3E}">
        <p14:creationId xmlns:p14="http://schemas.microsoft.com/office/powerpoint/2010/main" val="20402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8623"/>
            <a:ext cx="7886700" cy="745828"/>
          </a:xfrm>
        </p:spPr>
        <p:txBody>
          <a:bodyPr/>
          <a:lstStyle/>
          <a:p>
            <a:r>
              <a:rPr lang="sr-Latn-ME" b="1" dirty="0"/>
              <a:t>Kratak sadržaj</a:t>
            </a:r>
            <a:endParaRPr lang="en-US" b="1" dirty="0"/>
          </a:p>
        </p:txBody>
      </p:sp>
      <p:sp>
        <p:nvSpPr>
          <p:cNvPr id="3" name="Content Placeholder 2"/>
          <p:cNvSpPr>
            <a:spLocks noGrp="1"/>
          </p:cNvSpPr>
          <p:nvPr>
            <p:ph idx="1"/>
          </p:nvPr>
        </p:nvSpPr>
        <p:spPr>
          <a:xfrm>
            <a:off x="628650" y="1933902"/>
            <a:ext cx="7886700" cy="3097985"/>
          </a:xfrm>
        </p:spPr>
        <p:txBody>
          <a:bodyPr/>
          <a:lstStyle/>
          <a:p>
            <a:r>
              <a:rPr lang="sr-Latn-ME" dirty="0"/>
              <a:t>Uvod</a:t>
            </a:r>
          </a:p>
          <a:p>
            <a:r>
              <a:rPr lang="sr-Latn-ME" dirty="0"/>
              <a:t>Principi zaštite od nejonizujućih zračenja</a:t>
            </a:r>
          </a:p>
          <a:p>
            <a:r>
              <a:rPr lang="sr-Latn-ME" dirty="0"/>
              <a:t>Postupak prijavljivanja</a:t>
            </a:r>
          </a:p>
          <a:p>
            <a:r>
              <a:rPr lang="sr-Latn-ME" dirty="0"/>
              <a:t>Način prvih i periodičnih mjerenja</a:t>
            </a:r>
          </a:p>
          <a:p>
            <a:r>
              <a:rPr lang="sr-Latn-ME" dirty="0"/>
              <a:t>Mjere zaštite od nejonizujućih zračenja</a:t>
            </a:r>
          </a:p>
          <a:p>
            <a:r>
              <a:rPr lang="sr-Latn-ME" dirty="0"/>
              <a:t>Procjena rizika</a:t>
            </a:r>
          </a:p>
          <a:p>
            <a:r>
              <a:rPr lang="sr-Latn-ME" dirty="0"/>
              <a:t>Zaključak</a:t>
            </a:r>
          </a:p>
          <a:p>
            <a:pPr marL="0" indent="0">
              <a:buNone/>
            </a:pPr>
            <a:endParaRPr lang="en-US" dirty="0"/>
          </a:p>
        </p:txBody>
      </p:sp>
    </p:spTree>
    <p:extLst>
      <p:ext uri="{BB962C8B-B14F-4D97-AF65-F5344CB8AC3E}">
        <p14:creationId xmlns:p14="http://schemas.microsoft.com/office/powerpoint/2010/main" val="339612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ME" sz="4800" dirty="0"/>
              <a:t>Hvala na pažnji!</a:t>
            </a:r>
            <a:endParaRPr lang="en-US" sz="4800" dirty="0"/>
          </a:p>
        </p:txBody>
      </p:sp>
    </p:spTree>
    <p:extLst>
      <p:ext uri="{BB962C8B-B14F-4D97-AF65-F5344CB8AC3E}">
        <p14:creationId xmlns:p14="http://schemas.microsoft.com/office/powerpoint/2010/main" val="127266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dirty="0"/>
              <a:t>Uvod</a:t>
            </a:r>
            <a:endParaRPr lang="en-US" b="1" dirty="0"/>
          </a:p>
        </p:txBody>
      </p:sp>
      <p:sp>
        <p:nvSpPr>
          <p:cNvPr id="3" name="Content Placeholder 2"/>
          <p:cNvSpPr>
            <a:spLocks noGrp="1"/>
          </p:cNvSpPr>
          <p:nvPr>
            <p:ph idx="1"/>
          </p:nvPr>
        </p:nvSpPr>
        <p:spPr>
          <a:xfrm>
            <a:off x="628650" y="1608082"/>
            <a:ext cx="7886700" cy="4138181"/>
          </a:xfrm>
        </p:spPr>
        <p:txBody>
          <a:bodyPr/>
          <a:lstStyle/>
          <a:p>
            <a:r>
              <a:rPr lang="sr-Latn-ME" dirty="0"/>
              <a:t>Elektromagnetna polja</a:t>
            </a:r>
            <a:endParaRPr lang="en-US" dirty="0"/>
          </a:p>
          <a:p>
            <a:r>
              <a:rPr lang="en-US" dirty="0" err="1"/>
              <a:t>Magnetno</a:t>
            </a:r>
            <a:r>
              <a:rPr lang="en-US" dirty="0"/>
              <a:t> </a:t>
            </a:r>
            <a:r>
              <a:rPr lang="en-US" dirty="0" err="1"/>
              <a:t>i</a:t>
            </a:r>
            <a:r>
              <a:rPr lang="en-US" dirty="0"/>
              <a:t> </a:t>
            </a:r>
            <a:r>
              <a:rPr lang="en-US" dirty="0" err="1"/>
              <a:t>elektri</a:t>
            </a:r>
            <a:r>
              <a:rPr lang="sr-Latn-ME" dirty="0"/>
              <a:t>čno polje</a:t>
            </a:r>
            <a:r>
              <a:rPr lang="en-US" dirty="0"/>
              <a:t> </a:t>
            </a:r>
            <a:endParaRPr lang="sr-Latn-ME" dirty="0"/>
          </a:p>
          <a:p>
            <a:r>
              <a:rPr lang="sr-Latn-ME" dirty="0"/>
              <a:t>Zračenje elektromagnetnih talasa</a:t>
            </a:r>
          </a:p>
          <a:p>
            <a:r>
              <a:rPr lang="sr-Latn-ME" dirty="0"/>
              <a:t>Izvori nejonizujućih zračenja</a:t>
            </a: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546893" y="3503995"/>
            <a:ext cx="3151905" cy="1950889"/>
          </a:xfrm>
          <a:prstGeom prst="rect">
            <a:avLst/>
          </a:prstGeom>
        </p:spPr>
      </p:pic>
      <p:pic>
        <p:nvPicPr>
          <p:cNvPr id="6" name="Picture 5"/>
          <p:cNvPicPr>
            <a:picLocks noChangeAspect="1"/>
          </p:cNvPicPr>
          <p:nvPr/>
        </p:nvPicPr>
        <p:blipFill>
          <a:blip r:embed="rId3"/>
          <a:stretch>
            <a:fillRect/>
          </a:stretch>
        </p:blipFill>
        <p:spPr>
          <a:xfrm>
            <a:off x="3868743" y="3876215"/>
            <a:ext cx="4816552" cy="1578669"/>
          </a:xfrm>
          <a:prstGeom prst="rect">
            <a:avLst/>
          </a:prstGeom>
        </p:spPr>
      </p:pic>
      <p:pic>
        <p:nvPicPr>
          <p:cNvPr id="7" name="Picture 6"/>
          <p:cNvPicPr>
            <a:picLocks noChangeAspect="1"/>
          </p:cNvPicPr>
          <p:nvPr/>
        </p:nvPicPr>
        <p:blipFill>
          <a:blip r:embed="rId4"/>
          <a:stretch>
            <a:fillRect/>
          </a:stretch>
        </p:blipFill>
        <p:spPr>
          <a:xfrm>
            <a:off x="5515100" y="1868538"/>
            <a:ext cx="3170195" cy="1140051"/>
          </a:xfrm>
          <a:prstGeom prst="rect">
            <a:avLst/>
          </a:prstGeom>
        </p:spPr>
      </p:pic>
    </p:spTree>
    <p:extLst>
      <p:ext uri="{BB962C8B-B14F-4D97-AF65-F5344CB8AC3E}">
        <p14:creationId xmlns:p14="http://schemas.microsoft.com/office/powerpoint/2010/main" val="383004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7766"/>
            <a:ext cx="6539405" cy="861848"/>
          </a:xfrm>
        </p:spPr>
        <p:txBody>
          <a:bodyPr>
            <a:normAutofit/>
          </a:bodyPr>
          <a:lstStyle/>
          <a:p>
            <a:r>
              <a:rPr lang="sr-Latn-ME" sz="2400" dirty="0"/>
              <a:t>Propisi koji regulišu zaštitu od EM zračenja u Crnoj Gori</a:t>
            </a:r>
            <a:endParaRPr lang="en-US" sz="2400" dirty="0"/>
          </a:p>
        </p:txBody>
      </p:sp>
      <p:sp>
        <p:nvSpPr>
          <p:cNvPr id="3" name="Content Placeholder 2"/>
          <p:cNvSpPr>
            <a:spLocks noGrp="1"/>
          </p:cNvSpPr>
          <p:nvPr>
            <p:ph idx="1"/>
          </p:nvPr>
        </p:nvSpPr>
        <p:spPr>
          <a:xfrm>
            <a:off x="628650" y="1902372"/>
            <a:ext cx="7886700" cy="4382814"/>
          </a:xfrm>
        </p:spPr>
        <p:txBody>
          <a:bodyPr>
            <a:normAutofit fontScale="85000" lnSpcReduction="10000"/>
          </a:bodyPr>
          <a:lstStyle/>
          <a:p>
            <a:pPr marL="457200" indent="-457200" algn="just">
              <a:buFont typeface="+mj-lt"/>
              <a:buAutoNum type="arabicPeriod"/>
            </a:pPr>
            <a:r>
              <a:rPr lang="sr-Latn-ME" b="1" dirty="0">
                <a:solidFill>
                  <a:schemeClr val="accent1"/>
                </a:solidFill>
              </a:rPr>
              <a:t>Zakon o zaštiti od nejonizujućih zračenja </a:t>
            </a:r>
            <a:r>
              <a:rPr lang="sr-Latn-ME" dirty="0"/>
              <a:t>(„Službeni list Crne Gore, br. 35/13);</a:t>
            </a:r>
          </a:p>
          <a:p>
            <a:pPr marL="457200" indent="-457200" algn="just">
              <a:buFont typeface="+mj-lt"/>
              <a:buAutoNum type="arabicPeriod"/>
            </a:pPr>
            <a:r>
              <a:rPr lang="sr-Latn-ME" b="1" dirty="0">
                <a:solidFill>
                  <a:schemeClr val="accent1"/>
                </a:solidFill>
              </a:rPr>
              <a:t>Pravilnik o granicama izlaganja elektromagnetnim poljima </a:t>
            </a:r>
            <a:r>
              <a:rPr lang="sr-Latn-ME" dirty="0"/>
              <a:t>(„Službeni list Crne Gore, br. 06/15 od 10.02.2015.g.);</a:t>
            </a:r>
          </a:p>
          <a:p>
            <a:pPr marL="457200" indent="-457200" algn="just">
              <a:buFont typeface="+mj-lt"/>
              <a:buAutoNum type="arabicPeriod"/>
            </a:pPr>
            <a:r>
              <a:rPr lang="sr-Latn-ME" b="1" dirty="0">
                <a:solidFill>
                  <a:schemeClr val="accent1"/>
                </a:solidFill>
              </a:rPr>
              <a:t>Pravilnik o načinu vođenja evidencije o izvorima nejonizujućih zračenja</a:t>
            </a:r>
            <a:r>
              <a:rPr lang="sr-Latn-ME" dirty="0">
                <a:solidFill>
                  <a:schemeClr val="accent1"/>
                </a:solidFill>
              </a:rPr>
              <a:t> </a:t>
            </a:r>
            <a:r>
              <a:rPr lang="sr-Latn-ME" dirty="0"/>
              <a:t>(„Službeni list Crne Gore, br. 56/13 od 06.12.2013.g.);</a:t>
            </a:r>
          </a:p>
          <a:p>
            <a:pPr marL="457200" indent="-457200" algn="just">
              <a:buFont typeface="+mj-lt"/>
              <a:buAutoNum type="arabicPeriod"/>
            </a:pPr>
            <a:r>
              <a:rPr lang="sr-Latn-ME" b="1" dirty="0">
                <a:solidFill>
                  <a:schemeClr val="accent1"/>
                </a:solidFill>
              </a:rPr>
              <a:t>Pravilnik o načinu označavanja i izgledu oznake izvora nejonizujućih zračenja</a:t>
            </a:r>
            <a:r>
              <a:rPr lang="sr-Latn-ME" dirty="0">
                <a:solidFill>
                  <a:schemeClr val="accent1"/>
                </a:solidFill>
              </a:rPr>
              <a:t> </a:t>
            </a:r>
            <a:r>
              <a:rPr lang="sr-Latn-ME" dirty="0"/>
              <a:t>(„Službeni list Crne Gore, br. 65/15 od 20.11.2015.g.);</a:t>
            </a:r>
          </a:p>
          <a:p>
            <a:pPr marL="457200" indent="-457200" algn="just">
              <a:buFont typeface="+mj-lt"/>
              <a:buAutoNum type="arabicPeriod"/>
            </a:pPr>
            <a:r>
              <a:rPr lang="sr-Latn-ME" b="1" dirty="0">
                <a:solidFill>
                  <a:schemeClr val="accent1"/>
                </a:solidFill>
              </a:rPr>
              <a:t>Pravilnik o vrstama zatečenih značajnih izvora nejonizujućih zračenja za koje se izrađuje studija </a:t>
            </a:r>
            <a:r>
              <a:rPr lang="sr-Latn-ME" dirty="0"/>
              <a:t>(„Službeni list Crne Gore, br. 42/15 od 29.07.2015.g.);</a:t>
            </a:r>
          </a:p>
          <a:p>
            <a:pPr marL="457200" indent="-457200" algn="just">
              <a:buFont typeface="+mj-lt"/>
              <a:buAutoNum type="arabicPeriod"/>
            </a:pPr>
            <a:r>
              <a:rPr lang="sr-Latn-ME" b="1" dirty="0">
                <a:solidFill>
                  <a:schemeClr val="accent1"/>
                </a:solidFill>
              </a:rPr>
              <a:t>Pravilnik o vrstama izvora elektromagnetnih polja za koje se pribavlja dozvola za korišćenje izvora elektromagnetnih</a:t>
            </a:r>
            <a:r>
              <a:rPr lang="sr-Latn-ME" b="1" dirty="0">
                <a:solidFill>
                  <a:srgbClr val="C00000"/>
                </a:solidFill>
              </a:rPr>
              <a:t> </a:t>
            </a:r>
            <a:r>
              <a:rPr lang="sr-Latn-ME" b="1" dirty="0">
                <a:solidFill>
                  <a:schemeClr val="accent1"/>
                </a:solidFill>
              </a:rPr>
              <a:t>polja</a:t>
            </a:r>
            <a:r>
              <a:rPr lang="sr-Latn-ME" b="1" dirty="0">
                <a:solidFill>
                  <a:srgbClr val="C00000"/>
                </a:solidFill>
              </a:rPr>
              <a:t> </a:t>
            </a:r>
            <a:r>
              <a:rPr lang="sr-Latn-ME" dirty="0"/>
              <a:t>(„Službeni list Crne Gore, br. 42/15 od 29.07.2015.g.);</a:t>
            </a:r>
          </a:p>
          <a:p>
            <a:pPr marL="457200" indent="-457200" algn="just">
              <a:buFont typeface="+mj-lt"/>
              <a:buAutoNum type="arabicPeriod"/>
            </a:pPr>
            <a:r>
              <a:rPr lang="sr-Latn-ME" b="1" dirty="0">
                <a:solidFill>
                  <a:schemeClr val="accent1"/>
                </a:solidFill>
              </a:rPr>
              <a:t>Pravilnik o načinu prvih i periodičnih mjerenja nivoa elektromagnetnih polja </a:t>
            </a:r>
            <a:r>
              <a:rPr lang="sr-Latn-ME" dirty="0"/>
              <a:t>(„Službeni list Crne Gore, br. 56/15 od 02.10.2015.g.);</a:t>
            </a:r>
          </a:p>
          <a:p>
            <a:endParaRPr lang="en-US" dirty="0"/>
          </a:p>
        </p:txBody>
      </p:sp>
    </p:spTree>
    <p:extLst>
      <p:ext uri="{BB962C8B-B14F-4D97-AF65-F5344CB8AC3E}">
        <p14:creationId xmlns:p14="http://schemas.microsoft.com/office/powerpoint/2010/main" val="271085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43075"/>
            <a:ext cx="7886700" cy="4714875"/>
          </a:xfrm>
        </p:spPr>
        <p:txBody>
          <a:bodyPr>
            <a:normAutofit/>
          </a:bodyPr>
          <a:lstStyle/>
          <a:p>
            <a:pPr marL="0" indent="0" algn="just">
              <a:buNone/>
            </a:pPr>
            <a:r>
              <a:rPr lang="sr-Latn-ME" sz="1800" b="1" dirty="0">
                <a:solidFill>
                  <a:schemeClr val="accent1"/>
                </a:solidFill>
              </a:rPr>
              <a:t>8. Pravilnik o bližem sadržaju akcionog programa i sprovođenju mjera zaštite od nejonizujućih zračenja </a:t>
            </a:r>
            <a:r>
              <a:rPr lang="sr-Latn-ME" sz="1800" dirty="0"/>
              <a:t>(„Službeni list Crne Gore, br. 23/14 od 30.05.2014.g.);</a:t>
            </a:r>
            <a:endParaRPr lang="sr-Latn-ME" sz="1800" dirty="0">
              <a:solidFill>
                <a:schemeClr val="accent1"/>
              </a:solidFill>
            </a:endParaRPr>
          </a:p>
          <a:p>
            <a:pPr marL="0" indent="0" algn="just">
              <a:buNone/>
            </a:pPr>
            <a:r>
              <a:rPr lang="sr-Latn-ME" sz="1800" dirty="0">
                <a:solidFill>
                  <a:schemeClr val="accent1"/>
                </a:solidFill>
              </a:rPr>
              <a:t>9.  </a:t>
            </a:r>
            <a:r>
              <a:rPr lang="sr-Latn-ME" sz="1800" b="1" dirty="0">
                <a:solidFill>
                  <a:schemeClr val="accent1"/>
                </a:solidFill>
              </a:rPr>
              <a:t>Pravilnik o bližim uslovima za obavljanje stručnih poslova zaštite od nejonizujućih zračenja</a:t>
            </a:r>
            <a:r>
              <a:rPr lang="sr-Latn-ME" sz="1800" b="1" dirty="0">
                <a:solidFill>
                  <a:srgbClr val="C00000"/>
                </a:solidFill>
              </a:rPr>
              <a:t> </a:t>
            </a:r>
            <a:r>
              <a:rPr lang="sr-Latn-ME" sz="1800" dirty="0"/>
              <a:t>(„Službeni list Crne Gore, br. 21/16 od 25.03.2016.g.);</a:t>
            </a:r>
          </a:p>
          <a:p>
            <a:pPr marL="0" indent="0" algn="just">
              <a:buNone/>
            </a:pPr>
            <a:r>
              <a:rPr lang="sr-Latn-ME" sz="1800" b="1" dirty="0">
                <a:solidFill>
                  <a:schemeClr val="accent1"/>
                </a:solidFill>
              </a:rPr>
              <a:t>10. Pravilnik o sadržaju i načinu dostavljanja izvještaja o sistematskom ispitivanju nivoa nejonizujućih zračenja </a:t>
            </a:r>
            <a:r>
              <a:rPr lang="sr-Latn-ME" sz="1800" dirty="0"/>
              <a:t>(„Službeni list Crne Gore, br. 06/15 od 10.02.2015.g.);</a:t>
            </a:r>
          </a:p>
          <a:p>
            <a:pPr marL="0" indent="0" algn="just">
              <a:buNone/>
            </a:pPr>
            <a:r>
              <a:rPr lang="sr-Latn-ME" sz="1800" b="1" dirty="0">
                <a:solidFill>
                  <a:schemeClr val="accent1"/>
                </a:solidFill>
              </a:rPr>
              <a:t>11. Pravilnik o </a:t>
            </a:r>
            <a:r>
              <a:rPr lang="en-GB" sz="1800" b="1" dirty="0" err="1">
                <a:solidFill>
                  <a:schemeClr val="accent1"/>
                </a:solidFill>
              </a:rPr>
              <a:t>zdravstvenim</a:t>
            </a:r>
            <a:r>
              <a:rPr lang="en-GB" sz="1800" b="1" dirty="0">
                <a:solidFill>
                  <a:schemeClr val="accent1"/>
                </a:solidFill>
              </a:rPr>
              <a:t> </a:t>
            </a:r>
            <a:r>
              <a:rPr lang="en-GB" sz="1800" b="1" dirty="0" err="1">
                <a:solidFill>
                  <a:schemeClr val="accent1"/>
                </a:solidFill>
              </a:rPr>
              <a:t>uslovima</a:t>
            </a:r>
            <a:r>
              <a:rPr lang="en-GB" sz="1800" b="1" dirty="0">
                <a:solidFill>
                  <a:schemeClr val="accent1"/>
                </a:solidFill>
              </a:rPr>
              <a:t> </a:t>
            </a:r>
            <a:r>
              <a:rPr lang="en-GB" sz="1800" b="1" dirty="0" err="1">
                <a:solidFill>
                  <a:schemeClr val="accent1"/>
                </a:solidFill>
              </a:rPr>
              <a:t>i</a:t>
            </a:r>
            <a:r>
              <a:rPr lang="en-GB" sz="1800" b="1" dirty="0">
                <a:solidFill>
                  <a:schemeClr val="accent1"/>
                </a:solidFill>
              </a:rPr>
              <a:t> </a:t>
            </a:r>
            <a:r>
              <a:rPr lang="en-GB" sz="1800" b="1" dirty="0" err="1">
                <a:solidFill>
                  <a:schemeClr val="accent1"/>
                </a:solidFill>
              </a:rPr>
              <a:t>zdravstvenim</a:t>
            </a:r>
            <a:r>
              <a:rPr lang="en-GB" sz="1800" b="1" dirty="0">
                <a:solidFill>
                  <a:schemeClr val="accent1"/>
                </a:solidFill>
              </a:rPr>
              <a:t> </a:t>
            </a:r>
            <a:r>
              <a:rPr lang="en-GB" sz="1800" b="1" dirty="0" err="1">
                <a:solidFill>
                  <a:schemeClr val="accent1"/>
                </a:solidFill>
              </a:rPr>
              <a:t>pregledima</a:t>
            </a:r>
            <a:r>
              <a:rPr lang="en-GB" sz="1800" b="1" dirty="0">
                <a:solidFill>
                  <a:schemeClr val="accent1"/>
                </a:solidFill>
              </a:rPr>
              <a:t> </a:t>
            </a:r>
            <a:r>
              <a:rPr lang="en-GB" sz="1800" b="1" dirty="0" err="1">
                <a:solidFill>
                  <a:schemeClr val="accent1"/>
                </a:solidFill>
              </a:rPr>
              <a:t>profesionalno</a:t>
            </a:r>
            <a:r>
              <a:rPr lang="en-GB" sz="1800" b="1" dirty="0">
                <a:solidFill>
                  <a:schemeClr val="accent1"/>
                </a:solidFill>
              </a:rPr>
              <a:t> </a:t>
            </a:r>
            <a:r>
              <a:rPr lang="en-GB" sz="1800" b="1" dirty="0" err="1">
                <a:solidFill>
                  <a:schemeClr val="accent1"/>
                </a:solidFill>
              </a:rPr>
              <a:t>izloženih</a:t>
            </a:r>
            <a:r>
              <a:rPr lang="en-GB" sz="1800" b="1" dirty="0">
                <a:solidFill>
                  <a:schemeClr val="accent1"/>
                </a:solidFill>
              </a:rPr>
              <a:t> </a:t>
            </a:r>
            <a:r>
              <a:rPr lang="en-GB" sz="1800" b="1" dirty="0" err="1">
                <a:solidFill>
                  <a:schemeClr val="accent1"/>
                </a:solidFill>
              </a:rPr>
              <a:t>lica</a:t>
            </a:r>
            <a:r>
              <a:rPr lang="en-GB" sz="1800" b="1" dirty="0">
                <a:solidFill>
                  <a:schemeClr val="accent1"/>
                </a:solidFill>
              </a:rPr>
              <a:t> </a:t>
            </a:r>
            <a:r>
              <a:rPr lang="en-GB" sz="1800" b="1" dirty="0" err="1">
                <a:solidFill>
                  <a:schemeClr val="accent1"/>
                </a:solidFill>
              </a:rPr>
              <a:t>i</a:t>
            </a:r>
            <a:r>
              <a:rPr lang="en-GB" sz="1800" b="1" dirty="0">
                <a:solidFill>
                  <a:schemeClr val="accent1"/>
                </a:solidFill>
              </a:rPr>
              <a:t> </a:t>
            </a:r>
            <a:r>
              <a:rPr lang="en-GB" sz="1800" b="1" dirty="0" err="1">
                <a:solidFill>
                  <a:schemeClr val="accent1"/>
                </a:solidFill>
              </a:rPr>
              <a:t>lica</a:t>
            </a:r>
            <a:r>
              <a:rPr lang="en-GB" sz="1800" b="1" dirty="0">
                <a:solidFill>
                  <a:schemeClr val="accent1"/>
                </a:solidFill>
              </a:rPr>
              <a:t> </a:t>
            </a:r>
            <a:r>
              <a:rPr lang="en-GB" sz="1800" b="1" dirty="0" err="1">
                <a:solidFill>
                  <a:schemeClr val="accent1"/>
                </a:solidFill>
              </a:rPr>
              <a:t>odgovornih</a:t>
            </a:r>
            <a:r>
              <a:rPr lang="en-GB" sz="1800" b="1" dirty="0">
                <a:solidFill>
                  <a:schemeClr val="accent1"/>
                </a:solidFill>
              </a:rPr>
              <a:t> </a:t>
            </a:r>
            <a:r>
              <a:rPr lang="en-GB" sz="1800" b="1" dirty="0" err="1">
                <a:solidFill>
                  <a:schemeClr val="accent1"/>
                </a:solidFill>
              </a:rPr>
              <a:t>za</a:t>
            </a:r>
            <a:r>
              <a:rPr lang="en-GB" sz="1800" b="1" dirty="0">
                <a:solidFill>
                  <a:schemeClr val="accent1"/>
                </a:solidFill>
              </a:rPr>
              <a:t> </a:t>
            </a:r>
            <a:r>
              <a:rPr lang="en-GB" sz="1800" b="1" dirty="0" err="1">
                <a:solidFill>
                  <a:schemeClr val="accent1"/>
                </a:solidFill>
              </a:rPr>
              <a:t>sprovođenje</a:t>
            </a:r>
            <a:r>
              <a:rPr lang="en-GB" sz="1800" b="1" dirty="0">
                <a:solidFill>
                  <a:schemeClr val="accent1"/>
                </a:solidFill>
              </a:rPr>
              <a:t> </a:t>
            </a:r>
            <a:r>
              <a:rPr lang="en-GB" sz="1800" b="1" dirty="0" err="1">
                <a:solidFill>
                  <a:schemeClr val="accent1"/>
                </a:solidFill>
              </a:rPr>
              <a:t>mjera</a:t>
            </a:r>
            <a:r>
              <a:rPr lang="en-GB" sz="1800" b="1" dirty="0">
                <a:solidFill>
                  <a:schemeClr val="accent1"/>
                </a:solidFill>
              </a:rPr>
              <a:t> </a:t>
            </a:r>
            <a:r>
              <a:rPr lang="en-GB" sz="1800" b="1" dirty="0" err="1">
                <a:solidFill>
                  <a:schemeClr val="accent1"/>
                </a:solidFill>
              </a:rPr>
              <a:t>zaštite</a:t>
            </a:r>
            <a:r>
              <a:rPr lang="en-GB" sz="1800" b="1" dirty="0">
                <a:solidFill>
                  <a:schemeClr val="accent1"/>
                </a:solidFill>
              </a:rPr>
              <a:t> od </a:t>
            </a:r>
            <a:r>
              <a:rPr lang="en-GB" sz="1800" b="1" dirty="0" err="1">
                <a:solidFill>
                  <a:schemeClr val="accent1"/>
                </a:solidFill>
              </a:rPr>
              <a:t>nejonizujućih</a:t>
            </a:r>
            <a:r>
              <a:rPr lang="en-GB" sz="1800" b="1" dirty="0">
                <a:solidFill>
                  <a:schemeClr val="accent1"/>
                </a:solidFill>
              </a:rPr>
              <a:t> </a:t>
            </a:r>
            <a:r>
              <a:rPr lang="en-GB" sz="1800" b="1" dirty="0" err="1">
                <a:solidFill>
                  <a:schemeClr val="accent1"/>
                </a:solidFill>
              </a:rPr>
              <a:t>zračenja</a:t>
            </a:r>
            <a:r>
              <a:rPr lang="sr-Latn-ME" sz="1800" b="1" dirty="0">
                <a:solidFill>
                  <a:schemeClr val="accent1"/>
                </a:solidFill>
              </a:rPr>
              <a:t> </a:t>
            </a:r>
            <a:r>
              <a:rPr lang="en-GB" sz="1800" b="1" dirty="0">
                <a:solidFill>
                  <a:schemeClr val="accent1"/>
                </a:solidFill>
              </a:rPr>
              <a:t> </a:t>
            </a:r>
            <a:r>
              <a:rPr lang="en-GB" sz="1800" dirty="0"/>
              <a:t>(„</a:t>
            </a:r>
            <a:r>
              <a:rPr lang="sr-Latn-ME" sz="1800" dirty="0"/>
              <a:t>S</a:t>
            </a:r>
            <a:r>
              <a:rPr lang="en-GB" sz="1800" dirty="0" err="1"/>
              <a:t>lužbeni</a:t>
            </a:r>
            <a:r>
              <a:rPr lang="en-GB" sz="1800" dirty="0"/>
              <a:t> list </a:t>
            </a:r>
            <a:r>
              <a:rPr lang="sr-Latn-ME" sz="1800" dirty="0"/>
              <a:t>C</a:t>
            </a:r>
            <a:r>
              <a:rPr lang="en-GB" sz="1800" dirty="0" err="1"/>
              <a:t>rne</a:t>
            </a:r>
            <a:r>
              <a:rPr lang="en-GB" sz="1800" dirty="0"/>
              <a:t> </a:t>
            </a:r>
            <a:r>
              <a:rPr lang="sr-Latn-ME" sz="1800" dirty="0"/>
              <a:t>G</a:t>
            </a:r>
            <a:r>
              <a:rPr lang="en-GB" sz="1800" dirty="0"/>
              <a:t>ore", br. 020/19 od 04.04.2019</a:t>
            </a:r>
            <a:r>
              <a:rPr lang="sr-Latn-ME" sz="1800" dirty="0"/>
              <a:t>.g.</a:t>
            </a:r>
            <a:r>
              <a:rPr lang="en-GB" sz="1800" dirty="0"/>
              <a:t>)</a:t>
            </a:r>
            <a:r>
              <a:rPr lang="sr-Latn-ME" sz="1800" dirty="0"/>
              <a:t>;</a:t>
            </a:r>
          </a:p>
          <a:p>
            <a:pPr marL="0" indent="0" algn="just">
              <a:buNone/>
            </a:pPr>
            <a:r>
              <a:rPr lang="sr-Latn-ME" sz="1800" b="1" dirty="0">
                <a:solidFill>
                  <a:schemeClr val="accent1"/>
                </a:solidFill>
              </a:rPr>
              <a:t>12. Pravilnik o </a:t>
            </a:r>
            <a:r>
              <a:rPr lang="en-GB" sz="1800" b="1" dirty="0" err="1">
                <a:solidFill>
                  <a:schemeClr val="accent1"/>
                </a:solidFill>
              </a:rPr>
              <a:t>uslovima</a:t>
            </a:r>
            <a:r>
              <a:rPr lang="en-GB" sz="1800" b="1" dirty="0">
                <a:solidFill>
                  <a:schemeClr val="accent1"/>
                </a:solidFill>
              </a:rPr>
              <a:t> </a:t>
            </a:r>
            <a:r>
              <a:rPr lang="en-GB" sz="1800" b="1" dirty="0" err="1">
                <a:solidFill>
                  <a:schemeClr val="accent1"/>
                </a:solidFill>
              </a:rPr>
              <a:t>za</a:t>
            </a:r>
            <a:r>
              <a:rPr lang="en-GB" sz="1800" b="1" dirty="0">
                <a:solidFill>
                  <a:schemeClr val="accent1"/>
                </a:solidFill>
              </a:rPr>
              <a:t> </a:t>
            </a:r>
            <a:r>
              <a:rPr lang="en-GB" sz="1800" b="1" dirty="0" err="1">
                <a:solidFill>
                  <a:schemeClr val="accent1"/>
                </a:solidFill>
              </a:rPr>
              <a:t>sredstva</a:t>
            </a:r>
            <a:r>
              <a:rPr lang="en-GB" sz="1800" b="1" dirty="0">
                <a:solidFill>
                  <a:schemeClr val="accent1"/>
                </a:solidFill>
              </a:rPr>
              <a:t> </a:t>
            </a:r>
            <a:r>
              <a:rPr lang="en-GB" sz="1800" b="1" dirty="0" err="1">
                <a:solidFill>
                  <a:schemeClr val="accent1"/>
                </a:solidFill>
              </a:rPr>
              <a:t>i</a:t>
            </a:r>
            <a:r>
              <a:rPr lang="en-GB" sz="1800" b="1" dirty="0">
                <a:solidFill>
                  <a:schemeClr val="accent1"/>
                </a:solidFill>
              </a:rPr>
              <a:t> </a:t>
            </a:r>
            <a:r>
              <a:rPr lang="en-GB" sz="1800" b="1" dirty="0" err="1">
                <a:solidFill>
                  <a:schemeClr val="accent1"/>
                </a:solidFill>
              </a:rPr>
              <a:t>opremu</a:t>
            </a:r>
            <a:r>
              <a:rPr lang="en-GB" sz="1800" b="1" dirty="0">
                <a:solidFill>
                  <a:schemeClr val="accent1"/>
                </a:solidFill>
              </a:rPr>
              <a:t> </a:t>
            </a:r>
            <a:r>
              <a:rPr lang="en-GB" sz="1800" b="1" dirty="0" err="1">
                <a:solidFill>
                  <a:schemeClr val="accent1"/>
                </a:solidFill>
              </a:rPr>
              <a:t>lične</a:t>
            </a:r>
            <a:r>
              <a:rPr lang="en-GB" sz="1800" b="1" dirty="0">
                <a:solidFill>
                  <a:schemeClr val="accent1"/>
                </a:solidFill>
              </a:rPr>
              <a:t> </a:t>
            </a:r>
            <a:r>
              <a:rPr lang="en-GB" sz="1800" b="1" dirty="0" err="1">
                <a:solidFill>
                  <a:schemeClr val="accent1"/>
                </a:solidFill>
              </a:rPr>
              <a:t>zaštite</a:t>
            </a:r>
            <a:r>
              <a:rPr lang="en-GB" sz="1800" b="1" dirty="0">
                <a:solidFill>
                  <a:schemeClr val="accent1"/>
                </a:solidFill>
              </a:rPr>
              <a:t> </a:t>
            </a:r>
            <a:r>
              <a:rPr lang="en-GB" sz="1800" b="1" dirty="0" err="1">
                <a:solidFill>
                  <a:schemeClr val="accent1"/>
                </a:solidFill>
              </a:rPr>
              <a:t>na</a:t>
            </a:r>
            <a:r>
              <a:rPr lang="en-GB" sz="1800" b="1" dirty="0">
                <a:solidFill>
                  <a:schemeClr val="accent1"/>
                </a:solidFill>
              </a:rPr>
              <a:t> </a:t>
            </a:r>
            <a:r>
              <a:rPr lang="en-GB" sz="1800" b="1" dirty="0" err="1">
                <a:solidFill>
                  <a:schemeClr val="accent1"/>
                </a:solidFill>
              </a:rPr>
              <a:t>radu</a:t>
            </a:r>
            <a:r>
              <a:rPr lang="en-GB" sz="1800" b="1" dirty="0">
                <a:solidFill>
                  <a:schemeClr val="accent1"/>
                </a:solidFill>
              </a:rPr>
              <a:t> </a:t>
            </a:r>
            <a:r>
              <a:rPr lang="en-GB" sz="1800" b="1" dirty="0" err="1">
                <a:solidFill>
                  <a:schemeClr val="accent1"/>
                </a:solidFill>
              </a:rPr>
              <a:t>prilikom</a:t>
            </a:r>
            <a:r>
              <a:rPr lang="en-GB" sz="1800" b="1" dirty="0">
                <a:solidFill>
                  <a:schemeClr val="accent1"/>
                </a:solidFill>
              </a:rPr>
              <a:t> </a:t>
            </a:r>
            <a:r>
              <a:rPr lang="en-GB" sz="1800" b="1" dirty="0" err="1">
                <a:solidFill>
                  <a:schemeClr val="accent1"/>
                </a:solidFill>
              </a:rPr>
              <a:t>korišćenja</a:t>
            </a:r>
            <a:r>
              <a:rPr lang="en-GB" sz="1800" b="1" dirty="0">
                <a:solidFill>
                  <a:schemeClr val="accent1"/>
                </a:solidFill>
              </a:rPr>
              <a:t> </a:t>
            </a:r>
            <a:r>
              <a:rPr lang="en-GB" sz="1800" b="1" dirty="0" err="1">
                <a:solidFill>
                  <a:schemeClr val="accent1"/>
                </a:solidFill>
              </a:rPr>
              <a:t>izvora</a:t>
            </a:r>
            <a:r>
              <a:rPr lang="en-GB" sz="1800" b="1" dirty="0">
                <a:solidFill>
                  <a:schemeClr val="accent1"/>
                </a:solidFill>
              </a:rPr>
              <a:t> </a:t>
            </a:r>
            <a:r>
              <a:rPr lang="en-GB" sz="1800" b="1" dirty="0" err="1">
                <a:solidFill>
                  <a:schemeClr val="accent1"/>
                </a:solidFill>
              </a:rPr>
              <a:t>nejonizujućih</a:t>
            </a:r>
            <a:r>
              <a:rPr lang="en-GB" sz="1800" b="1" dirty="0">
                <a:solidFill>
                  <a:schemeClr val="accent1"/>
                </a:solidFill>
              </a:rPr>
              <a:t> </a:t>
            </a:r>
            <a:r>
              <a:rPr lang="en-GB" sz="1800" b="1" dirty="0" err="1">
                <a:solidFill>
                  <a:schemeClr val="accent1"/>
                </a:solidFill>
              </a:rPr>
              <a:t>zračenja</a:t>
            </a:r>
            <a:r>
              <a:rPr lang="en-GB" sz="1800" b="1" dirty="0">
                <a:solidFill>
                  <a:schemeClr val="accent1"/>
                </a:solidFill>
              </a:rPr>
              <a:t> </a:t>
            </a:r>
            <a:r>
              <a:rPr lang="en-GB" sz="1800" dirty="0"/>
              <a:t>(„</a:t>
            </a:r>
            <a:r>
              <a:rPr lang="sr-Latn-ME" sz="1800" dirty="0"/>
              <a:t>S</a:t>
            </a:r>
            <a:r>
              <a:rPr lang="en-GB" sz="1800" dirty="0" err="1"/>
              <a:t>lužbeni</a:t>
            </a:r>
            <a:r>
              <a:rPr lang="en-GB" sz="1800" dirty="0"/>
              <a:t> list </a:t>
            </a:r>
            <a:r>
              <a:rPr lang="sr-Latn-ME" sz="1800" dirty="0"/>
              <a:t>C</a:t>
            </a:r>
            <a:r>
              <a:rPr lang="en-GB" sz="1800" dirty="0" err="1"/>
              <a:t>rne</a:t>
            </a:r>
            <a:r>
              <a:rPr lang="en-GB" sz="1800" dirty="0"/>
              <a:t> </a:t>
            </a:r>
            <a:r>
              <a:rPr lang="sr-Latn-ME" sz="1800" dirty="0"/>
              <a:t>G</a:t>
            </a:r>
            <a:r>
              <a:rPr lang="en-GB" sz="1800" dirty="0"/>
              <a:t>ore", br. 004/17 od 20.01.2017</a:t>
            </a:r>
            <a:r>
              <a:rPr lang="sr-Latn-ME" sz="1800" dirty="0"/>
              <a:t>.g.</a:t>
            </a:r>
            <a:r>
              <a:rPr lang="en-GB" sz="1800" dirty="0"/>
              <a:t>)</a:t>
            </a:r>
            <a:r>
              <a:rPr lang="sr-Latn-ME" sz="1800" dirty="0"/>
              <a:t>.</a:t>
            </a:r>
          </a:p>
          <a:p>
            <a:endParaRPr lang="en-US" dirty="0"/>
          </a:p>
        </p:txBody>
      </p:sp>
    </p:spTree>
    <p:extLst>
      <p:ext uri="{BB962C8B-B14F-4D97-AF65-F5344CB8AC3E}">
        <p14:creationId xmlns:p14="http://schemas.microsoft.com/office/powerpoint/2010/main" val="311631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0048"/>
            <a:ext cx="6591957" cy="745828"/>
          </a:xfrm>
        </p:spPr>
        <p:txBody>
          <a:bodyPr>
            <a:normAutofit fontScale="90000"/>
          </a:bodyPr>
          <a:lstStyle/>
          <a:p>
            <a:r>
              <a:rPr lang="sr-Latn-ME" b="1" dirty="0"/>
              <a:t>Principi zaštite od nejonizujućih zračenja</a:t>
            </a:r>
            <a:endParaRPr lang="en-US" b="1" dirty="0"/>
          </a:p>
        </p:txBody>
      </p:sp>
      <p:sp>
        <p:nvSpPr>
          <p:cNvPr id="3" name="Content Placeholder 2"/>
          <p:cNvSpPr>
            <a:spLocks noGrp="1"/>
          </p:cNvSpPr>
          <p:nvPr>
            <p:ph idx="1"/>
          </p:nvPr>
        </p:nvSpPr>
        <p:spPr>
          <a:xfrm>
            <a:off x="628650" y="1933903"/>
            <a:ext cx="7886700" cy="3812360"/>
          </a:xfrm>
        </p:spPr>
        <p:txBody>
          <a:bodyPr/>
          <a:lstStyle/>
          <a:p>
            <a:pPr lvl="0"/>
            <a:r>
              <a:rPr lang="sr-Latn-ME" b="1" dirty="0">
                <a:solidFill>
                  <a:schemeClr val="accent1"/>
                </a:solidFill>
              </a:rPr>
              <a:t>Princip optimizacije zaštite </a:t>
            </a:r>
            <a:r>
              <a:rPr lang="sr-Latn-ME" dirty="0"/>
              <a:t>- opravdanost upotrebe - </a:t>
            </a:r>
            <a:r>
              <a:rPr lang="en-GB" dirty="0" err="1"/>
              <a:t>ve</a:t>
            </a:r>
            <a:r>
              <a:rPr lang="hr-HR" dirty="0"/>
              <a:t>ć</a:t>
            </a:r>
            <a:r>
              <a:rPr lang="en-US" dirty="0"/>
              <a:t>a</a:t>
            </a:r>
            <a:r>
              <a:rPr lang="en-GB" dirty="0"/>
              <a:t> </a:t>
            </a:r>
            <a:r>
              <a:rPr lang="en-GB" dirty="0" err="1"/>
              <a:t>korist</a:t>
            </a:r>
            <a:r>
              <a:rPr lang="en-GB" dirty="0"/>
              <a:t> od </a:t>
            </a:r>
            <a:r>
              <a:rPr lang="en-GB" dirty="0" err="1"/>
              <a:t>procijenjene</a:t>
            </a:r>
            <a:r>
              <a:rPr lang="hr-HR" dirty="0"/>
              <a:t> š</a:t>
            </a:r>
            <a:r>
              <a:rPr lang="en-GB" dirty="0" err="1"/>
              <a:t>tete</a:t>
            </a:r>
            <a:r>
              <a:rPr lang="hr-HR" dirty="0"/>
              <a:t>;</a:t>
            </a:r>
            <a:endParaRPr lang="sr-Latn-ME" dirty="0"/>
          </a:p>
          <a:p>
            <a:pPr algn="just"/>
            <a:r>
              <a:rPr lang="en-GB" b="1" dirty="0" err="1">
                <a:solidFill>
                  <a:schemeClr val="accent1"/>
                </a:solidFill>
              </a:rPr>
              <a:t>Princip</a:t>
            </a:r>
            <a:r>
              <a:rPr lang="en-GB" b="1" dirty="0">
                <a:solidFill>
                  <a:schemeClr val="accent1"/>
                </a:solidFill>
              </a:rPr>
              <a:t> </a:t>
            </a:r>
            <a:r>
              <a:rPr lang="en-GB" b="1" dirty="0" err="1">
                <a:solidFill>
                  <a:schemeClr val="accent1"/>
                </a:solidFill>
              </a:rPr>
              <a:t>optimizacije</a:t>
            </a:r>
            <a:r>
              <a:rPr lang="en-GB" b="1" dirty="0">
                <a:solidFill>
                  <a:schemeClr val="accent1"/>
                </a:solidFill>
              </a:rPr>
              <a:t> </a:t>
            </a:r>
            <a:r>
              <a:rPr lang="sr-Latn-ME" b="1" dirty="0">
                <a:solidFill>
                  <a:schemeClr val="accent1"/>
                </a:solidFill>
              </a:rPr>
              <a:t>zaštite </a:t>
            </a:r>
            <a:r>
              <a:rPr lang="sr-Latn-ME" dirty="0"/>
              <a:t>- </a:t>
            </a:r>
            <a:r>
              <a:rPr lang="en-GB" dirty="0" err="1"/>
              <a:t>sprječavaju</a:t>
            </a:r>
            <a:r>
              <a:rPr lang="en-GB" dirty="0"/>
              <a:t> </a:t>
            </a:r>
            <a:r>
              <a:rPr lang="sr-Latn-ME" dirty="0"/>
              <a:t>se </a:t>
            </a:r>
            <a:r>
              <a:rPr lang="en-GB" dirty="0" err="1"/>
              <a:t>ili</a:t>
            </a:r>
            <a:r>
              <a:rPr lang="en-GB" dirty="0"/>
              <a:t> </a:t>
            </a:r>
            <a:r>
              <a:rPr lang="en-GB" dirty="0" err="1"/>
              <a:t>smanjuju</a:t>
            </a:r>
            <a:r>
              <a:rPr lang="en-GB" dirty="0"/>
              <a:t> </a:t>
            </a:r>
            <a:r>
              <a:rPr lang="en-GB" dirty="0" err="1"/>
              <a:t>štetni</a:t>
            </a:r>
            <a:r>
              <a:rPr lang="en-GB" dirty="0"/>
              <a:t> </a:t>
            </a:r>
            <a:r>
              <a:rPr lang="en-GB" dirty="0" err="1"/>
              <a:t>uticaji</a:t>
            </a:r>
            <a:r>
              <a:rPr lang="en-GB" dirty="0"/>
              <a:t> </a:t>
            </a:r>
            <a:r>
              <a:rPr lang="en-GB" dirty="0" err="1"/>
              <a:t>na</a:t>
            </a:r>
            <a:r>
              <a:rPr lang="en-GB" dirty="0"/>
              <a:t> </a:t>
            </a:r>
            <a:r>
              <a:rPr lang="en-GB" dirty="0" err="1"/>
              <a:t>život</a:t>
            </a:r>
            <a:r>
              <a:rPr lang="en-GB" dirty="0"/>
              <a:t> </a:t>
            </a:r>
            <a:r>
              <a:rPr lang="en-GB" dirty="0" err="1"/>
              <a:t>i</a:t>
            </a:r>
            <a:r>
              <a:rPr lang="en-GB" dirty="0"/>
              <a:t> </a:t>
            </a:r>
            <a:r>
              <a:rPr lang="en-GB" dirty="0" err="1"/>
              <a:t>zdravlje</a:t>
            </a:r>
            <a:r>
              <a:rPr lang="en-GB" dirty="0"/>
              <a:t> </a:t>
            </a:r>
            <a:r>
              <a:rPr lang="en-GB" dirty="0" err="1"/>
              <a:t>ljudi</a:t>
            </a:r>
            <a:r>
              <a:rPr lang="en-GB" dirty="0"/>
              <a:t> </a:t>
            </a:r>
            <a:r>
              <a:rPr lang="en-GB" dirty="0" err="1"/>
              <a:t>i</a:t>
            </a:r>
            <a:r>
              <a:rPr lang="en-GB" dirty="0"/>
              <a:t> </a:t>
            </a:r>
            <a:r>
              <a:rPr lang="en-GB" dirty="0" err="1"/>
              <a:t>profesionalno</a:t>
            </a:r>
            <a:r>
              <a:rPr lang="en-GB" dirty="0"/>
              <a:t> </a:t>
            </a:r>
            <a:r>
              <a:rPr lang="en-GB" dirty="0" err="1"/>
              <a:t>izloženih</a:t>
            </a:r>
            <a:r>
              <a:rPr lang="en-GB" dirty="0"/>
              <a:t> </a:t>
            </a:r>
            <a:r>
              <a:rPr lang="en-GB" dirty="0" err="1"/>
              <a:t>lica</a:t>
            </a:r>
            <a:r>
              <a:rPr lang="en-GB" dirty="0"/>
              <a:t>;</a:t>
            </a:r>
            <a:endParaRPr lang="sr-Latn-ME" dirty="0"/>
          </a:p>
          <a:p>
            <a:r>
              <a:rPr lang="sr-Latn-ME" b="1" dirty="0">
                <a:solidFill>
                  <a:schemeClr val="accent1"/>
                </a:solidFill>
              </a:rPr>
              <a:t>Princip zabrane </a:t>
            </a:r>
            <a:r>
              <a:rPr lang="sr-Latn-ME" dirty="0"/>
              <a:t>- </a:t>
            </a:r>
            <a:r>
              <a:rPr lang="en-GB" dirty="0" err="1"/>
              <a:t>ograničavanje</a:t>
            </a:r>
            <a:r>
              <a:rPr lang="en-GB" dirty="0"/>
              <a:t> </a:t>
            </a:r>
            <a:r>
              <a:rPr lang="en-GB" dirty="0" err="1"/>
              <a:t>izlaganja</a:t>
            </a:r>
            <a:r>
              <a:rPr lang="en-GB" dirty="0"/>
              <a:t> </a:t>
            </a:r>
            <a:r>
              <a:rPr lang="en-GB" dirty="0" err="1"/>
              <a:t>nejonizujućim</a:t>
            </a:r>
            <a:r>
              <a:rPr lang="en-GB" dirty="0"/>
              <a:t> </a:t>
            </a:r>
            <a:r>
              <a:rPr lang="en-GB" dirty="0" err="1"/>
              <a:t>zračenjima</a:t>
            </a:r>
            <a:r>
              <a:rPr lang="en-GB" dirty="0"/>
              <a:t>;</a:t>
            </a:r>
            <a:endParaRPr lang="sr-Latn-ME" dirty="0"/>
          </a:p>
          <a:p>
            <a:r>
              <a:rPr lang="en-GB" b="1" dirty="0" err="1">
                <a:solidFill>
                  <a:schemeClr val="accent1"/>
                </a:solidFill>
              </a:rPr>
              <a:t>Princip</a:t>
            </a:r>
            <a:r>
              <a:rPr lang="en-GB" b="1" dirty="0">
                <a:solidFill>
                  <a:schemeClr val="accent1"/>
                </a:solidFill>
              </a:rPr>
              <a:t> </a:t>
            </a:r>
            <a:r>
              <a:rPr lang="en-GB" b="1" dirty="0" err="1">
                <a:solidFill>
                  <a:schemeClr val="accent1"/>
                </a:solidFill>
              </a:rPr>
              <a:t>javnosti</a:t>
            </a:r>
            <a:r>
              <a:rPr lang="en-GB" b="1" dirty="0">
                <a:solidFill>
                  <a:schemeClr val="accent1"/>
                </a:solidFill>
              </a:rPr>
              <a:t> </a:t>
            </a:r>
            <a:r>
              <a:rPr lang="en-GB" dirty="0"/>
              <a:t>- </a:t>
            </a:r>
            <a:r>
              <a:rPr lang="en-GB" dirty="0" err="1"/>
              <a:t>informisanje</a:t>
            </a:r>
            <a:r>
              <a:rPr lang="en-GB" dirty="0"/>
              <a:t> </a:t>
            </a:r>
            <a:r>
              <a:rPr lang="en-GB" dirty="0" err="1"/>
              <a:t>javnosti</a:t>
            </a:r>
            <a:r>
              <a:rPr lang="en-GB" dirty="0"/>
              <a:t> o </a:t>
            </a:r>
            <a:r>
              <a:rPr lang="en-GB" dirty="0" err="1"/>
              <a:t>nejonizujućem</a:t>
            </a:r>
            <a:r>
              <a:rPr lang="en-GB" dirty="0"/>
              <a:t> </a:t>
            </a:r>
            <a:r>
              <a:rPr lang="en-GB" dirty="0" err="1"/>
              <a:t>zračenju</a:t>
            </a:r>
            <a:r>
              <a:rPr lang="sr-Latn-ME" dirty="0"/>
              <a:t>;</a:t>
            </a:r>
            <a:endParaRPr lang="en-US" dirty="0"/>
          </a:p>
          <a:p>
            <a:endParaRPr lang="en-US" dirty="0"/>
          </a:p>
        </p:txBody>
      </p:sp>
    </p:spTree>
    <p:extLst>
      <p:ext uri="{BB962C8B-B14F-4D97-AF65-F5344CB8AC3E}">
        <p14:creationId xmlns:p14="http://schemas.microsoft.com/office/powerpoint/2010/main" val="177171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dirty="0"/>
              <a:t>Vrste izvora elektromagnetnih polja</a:t>
            </a:r>
            <a:endParaRPr lang="en-US" b="1" dirty="0"/>
          </a:p>
        </p:txBody>
      </p:sp>
      <p:sp>
        <p:nvSpPr>
          <p:cNvPr id="3" name="Content Placeholder 2"/>
          <p:cNvSpPr>
            <a:spLocks noGrp="1"/>
          </p:cNvSpPr>
          <p:nvPr>
            <p:ph idx="1"/>
          </p:nvPr>
        </p:nvSpPr>
        <p:spPr>
          <a:xfrm>
            <a:off x="628650" y="1871662"/>
            <a:ext cx="7886700" cy="4497607"/>
          </a:xfrm>
        </p:spPr>
        <p:txBody>
          <a:bodyPr>
            <a:normAutofit lnSpcReduction="10000"/>
          </a:bodyPr>
          <a:lstStyle/>
          <a:p>
            <a:r>
              <a:rPr lang="pt-PT" sz="2200" dirty="0">
                <a:solidFill>
                  <a:schemeClr val="accent1"/>
                </a:solidFill>
              </a:rPr>
              <a:t>Za korišćenje izvora elektromagnetnih polja potrebno je obezbijediti dozvolu za:</a:t>
            </a:r>
            <a:endParaRPr lang="en-US" sz="2200" dirty="0">
              <a:solidFill>
                <a:schemeClr val="accent1"/>
              </a:solidFill>
            </a:endParaRPr>
          </a:p>
          <a:p>
            <a:pPr lvl="0" algn="just">
              <a:buFontTx/>
              <a:buChar char="-"/>
            </a:pPr>
            <a:r>
              <a:rPr lang="pt-PT" dirty="0"/>
              <a:t>objekte elektroenergetskog sistema (elektrane, transformatorske stanice, rasklopna postrojenja, konvertorska postrojenja) nominalnog napona većeg od 1 kV;</a:t>
            </a:r>
            <a:endParaRPr lang="sr-Latn-ME" dirty="0"/>
          </a:p>
          <a:p>
            <a:pPr lvl="0" algn="just">
              <a:buFontTx/>
              <a:buChar char="-"/>
            </a:pPr>
            <a:r>
              <a:rPr lang="pt-PT" dirty="0"/>
              <a:t>elektroenergetske vodove napona većeg od 1 kV, odnosno nižeg napona ako njima protiče struja veća od 1500 A;</a:t>
            </a:r>
            <a:endParaRPr lang="sr-Latn-ME" dirty="0"/>
          </a:p>
          <a:p>
            <a:pPr lvl="0" algn="just">
              <a:buFontTx/>
              <a:buChar char="-"/>
            </a:pPr>
            <a:r>
              <a:rPr lang="en-GB" dirty="0" err="1"/>
              <a:t>elemente</a:t>
            </a:r>
            <a:r>
              <a:rPr lang="en-GB" dirty="0"/>
              <a:t> </a:t>
            </a:r>
            <a:r>
              <a:rPr lang="en-GB" dirty="0" err="1"/>
              <a:t>ili</a:t>
            </a:r>
            <a:r>
              <a:rPr lang="en-GB" dirty="0"/>
              <a:t> </a:t>
            </a:r>
            <a:r>
              <a:rPr lang="en-GB" dirty="0" err="1"/>
              <a:t>postrojenja</a:t>
            </a:r>
            <a:r>
              <a:rPr lang="en-GB" dirty="0"/>
              <a:t> </a:t>
            </a:r>
            <a:r>
              <a:rPr lang="en-GB" dirty="0" err="1"/>
              <a:t>električne</a:t>
            </a:r>
            <a:r>
              <a:rPr lang="en-GB" dirty="0"/>
              <a:t> </a:t>
            </a:r>
            <a:r>
              <a:rPr lang="en-GB" dirty="0" err="1"/>
              <a:t>vuče</a:t>
            </a:r>
            <a:r>
              <a:rPr lang="en-GB" dirty="0"/>
              <a:t>;</a:t>
            </a:r>
            <a:endParaRPr lang="sr-Latn-ME" dirty="0"/>
          </a:p>
          <a:p>
            <a:pPr lvl="0" algn="just">
              <a:buFontTx/>
              <a:buChar char="-"/>
            </a:pPr>
            <a:r>
              <a:rPr lang="en-GB" dirty="0" err="1"/>
              <a:t>uređaje</a:t>
            </a:r>
            <a:r>
              <a:rPr lang="en-GB" dirty="0"/>
              <a:t> </a:t>
            </a:r>
            <a:r>
              <a:rPr lang="en-GB" dirty="0" err="1"/>
              <a:t>ili</a:t>
            </a:r>
            <a:r>
              <a:rPr lang="en-GB" dirty="0"/>
              <a:t> </a:t>
            </a:r>
            <a:r>
              <a:rPr lang="en-GB" dirty="0" err="1"/>
              <a:t>objekte</a:t>
            </a:r>
            <a:r>
              <a:rPr lang="en-GB" dirty="0"/>
              <a:t> </a:t>
            </a:r>
            <a:r>
              <a:rPr lang="en-GB" dirty="0" err="1"/>
              <a:t>čije</a:t>
            </a:r>
            <a:r>
              <a:rPr lang="en-GB" dirty="0"/>
              <a:t> </a:t>
            </a:r>
            <a:r>
              <a:rPr lang="en-GB" dirty="0" err="1"/>
              <a:t>statičko</a:t>
            </a:r>
            <a:r>
              <a:rPr lang="en-GB" dirty="0"/>
              <a:t> </a:t>
            </a:r>
            <a:r>
              <a:rPr lang="en-GB" dirty="0" err="1"/>
              <a:t>magnetno</a:t>
            </a:r>
            <a:r>
              <a:rPr lang="en-GB" dirty="0"/>
              <a:t> </a:t>
            </a:r>
            <a:r>
              <a:rPr lang="en-GB" dirty="0" err="1"/>
              <a:t>polje</a:t>
            </a:r>
            <a:r>
              <a:rPr lang="en-GB" dirty="0"/>
              <a:t> </a:t>
            </a:r>
            <a:r>
              <a:rPr lang="en-GB" dirty="0" err="1"/>
              <a:t>može</a:t>
            </a:r>
            <a:r>
              <a:rPr lang="en-GB" dirty="0"/>
              <a:t> da </a:t>
            </a:r>
            <a:r>
              <a:rPr lang="en-GB" dirty="0" err="1"/>
              <a:t>pređe</a:t>
            </a:r>
            <a:r>
              <a:rPr lang="en-GB" dirty="0"/>
              <a:t> </a:t>
            </a:r>
            <a:r>
              <a:rPr lang="en-GB" dirty="0" err="1"/>
              <a:t>propisane</a:t>
            </a:r>
            <a:r>
              <a:rPr lang="en-GB" dirty="0"/>
              <a:t> </a:t>
            </a:r>
            <a:r>
              <a:rPr lang="en-GB" dirty="0" err="1"/>
              <a:t>granice</a:t>
            </a:r>
            <a:r>
              <a:rPr lang="en-GB" dirty="0"/>
              <a:t> </a:t>
            </a:r>
            <a:r>
              <a:rPr lang="en-GB" dirty="0" err="1"/>
              <a:t>izlaganja</a:t>
            </a:r>
            <a:r>
              <a:rPr lang="en-GB" dirty="0"/>
              <a:t> </a:t>
            </a:r>
            <a:r>
              <a:rPr lang="en-GB" dirty="0" err="1"/>
              <a:t>elektromagnetnim</a:t>
            </a:r>
            <a:r>
              <a:rPr lang="en-GB" dirty="0"/>
              <a:t> </a:t>
            </a:r>
            <a:r>
              <a:rPr lang="en-GB" dirty="0" err="1"/>
              <a:t>poljima</a:t>
            </a:r>
            <a:r>
              <a:rPr lang="en-GB" dirty="0"/>
              <a:t> (</a:t>
            </a:r>
            <a:r>
              <a:rPr lang="en-GB" dirty="0" err="1"/>
              <a:t>uređaj</a:t>
            </a:r>
            <a:r>
              <a:rPr lang="en-GB" dirty="0"/>
              <a:t> </a:t>
            </a:r>
            <a:r>
              <a:rPr lang="en-GB" dirty="0" err="1"/>
              <a:t>za</a:t>
            </a:r>
            <a:r>
              <a:rPr lang="en-GB" dirty="0"/>
              <a:t> </a:t>
            </a:r>
            <a:r>
              <a:rPr lang="en-GB" dirty="0" err="1"/>
              <a:t>magnetno-rezonantnu</a:t>
            </a:r>
            <a:r>
              <a:rPr lang="en-GB" dirty="0"/>
              <a:t> </a:t>
            </a:r>
            <a:r>
              <a:rPr lang="en-GB" dirty="0" err="1"/>
              <a:t>tomografiju</a:t>
            </a:r>
            <a:r>
              <a:rPr lang="en-GB" dirty="0"/>
              <a:t> </a:t>
            </a:r>
            <a:r>
              <a:rPr lang="en-GB" dirty="0" err="1"/>
              <a:t>ili</a:t>
            </a:r>
            <a:r>
              <a:rPr lang="en-GB" dirty="0"/>
              <a:t> </a:t>
            </a:r>
            <a:r>
              <a:rPr lang="en-GB" dirty="0" err="1"/>
              <a:t>spektroskopiju</a:t>
            </a:r>
            <a:r>
              <a:rPr lang="en-GB" dirty="0"/>
              <a:t>, </a:t>
            </a:r>
            <a:r>
              <a:rPr lang="en-GB" dirty="0" err="1"/>
              <a:t>postrojenje</a:t>
            </a:r>
            <a:r>
              <a:rPr lang="en-GB" dirty="0"/>
              <a:t> </a:t>
            </a:r>
            <a:r>
              <a:rPr lang="en-GB" dirty="0" err="1"/>
              <a:t>za</a:t>
            </a:r>
            <a:r>
              <a:rPr lang="en-GB" dirty="0"/>
              <a:t> </a:t>
            </a:r>
            <a:r>
              <a:rPr lang="en-GB" dirty="0" err="1"/>
              <a:t>proizvodnju</a:t>
            </a:r>
            <a:r>
              <a:rPr lang="en-GB" dirty="0"/>
              <a:t> </a:t>
            </a:r>
            <a:r>
              <a:rPr lang="en-GB" dirty="0" err="1"/>
              <a:t>aluminijuma</a:t>
            </a:r>
            <a:r>
              <a:rPr lang="en-GB" dirty="0"/>
              <a:t>, </a:t>
            </a:r>
            <a:r>
              <a:rPr lang="en-GB" dirty="0" err="1"/>
              <a:t>elektrolizu</a:t>
            </a:r>
            <a:r>
              <a:rPr lang="en-GB" dirty="0"/>
              <a:t> </a:t>
            </a:r>
            <a:r>
              <a:rPr lang="en-GB" dirty="0" err="1"/>
              <a:t>ili</a:t>
            </a:r>
            <a:r>
              <a:rPr lang="en-GB" dirty="0"/>
              <a:t> </a:t>
            </a:r>
            <a:r>
              <a:rPr lang="en-GB" dirty="0" err="1"/>
              <a:t>galvanizaciju</a:t>
            </a:r>
            <a:r>
              <a:rPr lang="en-GB" dirty="0"/>
              <a:t>);</a:t>
            </a:r>
            <a:endParaRPr lang="sr-Latn-ME" dirty="0"/>
          </a:p>
          <a:p>
            <a:pPr lvl="0" algn="just">
              <a:buFontTx/>
              <a:buChar char="-"/>
            </a:pPr>
            <a:r>
              <a:rPr lang="en-GB" dirty="0" err="1"/>
              <a:t>druge</a:t>
            </a:r>
            <a:r>
              <a:rPr lang="en-GB" dirty="0"/>
              <a:t> </a:t>
            </a:r>
            <a:r>
              <a:rPr lang="en-GB" dirty="0" err="1"/>
              <a:t>uređaje</a:t>
            </a:r>
            <a:r>
              <a:rPr lang="en-GB" dirty="0"/>
              <a:t>, </a:t>
            </a:r>
            <a:r>
              <a:rPr lang="en-GB" dirty="0" err="1"/>
              <a:t>sisteme</a:t>
            </a:r>
            <a:r>
              <a:rPr lang="en-GB" dirty="0"/>
              <a:t> </a:t>
            </a:r>
            <a:r>
              <a:rPr lang="en-GB" dirty="0" err="1"/>
              <a:t>i</a:t>
            </a:r>
            <a:r>
              <a:rPr lang="en-GB" dirty="0"/>
              <a:t> </a:t>
            </a:r>
            <a:r>
              <a:rPr lang="en-GB" dirty="0" err="1"/>
              <a:t>objekte</a:t>
            </a:r>
            <a:r>
              <a:rPr lang="en-GB" dirty="0"/>
              <a:t> </a:t>
            </a:r>
            <a:r>
              <a:rPr lang="en-GB" dirty="0" err="1"/>
              <a:t>koji</a:t>
            </a:r>
            <a:r>
              <a:rPr lang="en-GB" dirty="0"/>
              <a:t> </a:t>
            </a:r>
            <a:r>
              <a:rPr lang="en-GB" dirty="0" err="1"/>
              <a:t>svoj</a:t>
            </a:r>
            <a:r>
              <a:rPr lang="en-GB" dirty="0"/>
              <a:t> rad </a:t>
            </a:r>
            <a:r>
              <a:rPr lang="en-GB" dirty="0" err="1"/>
              <a:t>temelje</a:t>
            </a:r>
            <a:r>
              <a:rPr lang="en-GB" dirty="0"/>
              <a:t> </a:t>
            </a:r>
            <a:r>
              <a:rPr lang="en-GB" dirty="0" err="1"/>
              <a:t>na</a:t>
            </a:r>
            <a:r>
              <a:rPr lang="en-GB" dirty="0"/>
              <a:t> </a:t>
            </a:r>
            <a:r>
              <a:rPr lang="en-GB" dirty="0" err="1"/>
              <a:t>generisanju</a:t>
            </a:r>
            <a:r>
              <a:rPr lang="en-GB" dirty="0"/>
              <a:t> </a:t>
            </a:r>
            <a:r>
              <a:rPr lang="en-GB" dirty="0" err="1"/>
              <a:t>elektromagnetnog</a:t>
            </a:r>
            <a:r>
              <a:rPr lang="en-GB" dirty="0"/>
              <a:t> </a:t>
            </a:r>
            <a:r>
              <a:rPr lang="en-GB" dirty="0" err="1"/>
              <a:t>polja</a:t>
            </a:r>
            <a:r>
              <a:rPr lang="en-GB" dirty="0"/>
              <a:t> </a:t>
            </a:r>
            <a:r>
              <a:rPr lang="en-GB" dirty="0" err="1"/>
              <a:t>frekvencije</a:t>
            </a:r>
            <a:r>
              <a:rPr lang="en-GB" dirty="0"/>
              <a:t> do 100 kHz, </a:t>
            </a:r>
            <a:r>
              <a:rPr lang="en-GB" dirty="0" err="1"/>
              <a:t>uključujući</a:t>
            </a:r>
            <a:r>
              <a:rPr lang="en-GB" dirty="0"/>
              <a:t> </a:t>
            </a:r>
            <a:r>
              <a:rPr lang="en-GB" dirty="0" err="1"/>
              <a:t>i</a:t>
            </a:r>
            <a:r>
              <a:rPr lang="en-GB" dirty="0"/>
              <a:t> 100 kHz.</a:t>
            </a:r>
            <a:endParaRPr lang="en-US" dirty="0"/>
          </a:p>
          <a:p>
            <a:endParaRPr lang="en-US" dirty="0"/>
          </a:p>
        </p:txBody>
      </p:sp>
    </p:spTree>
    <p:extLst>
      <p:ext uri="{BB962C8B-B14F-4D97-AF65-F5344CB8AC3E}">
        <p14:creationId xmlns:p14="http://schemas.microsoft.com/office/powerpoint/2010/main" val="361470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28774"/>
            <a:ext cx="7886700" cy="4117489"/>
          </a:xfrm>
        </p:spPr>
        <p:txBody>
          <a:bodyPr/>
          <a:lstStyle/>
          <a:p>
            <a:r>
              <a:rPr lang="sr-Latn-ME" dirty="0"/>
              <a:t>Stacionarni izvori</a:t>
            </a:r>
          </a:p>
          <a:p>
            <a:r>
              <a:rPr lang="sr-Latn-ME" dirty="0"/>
              <a:t>Rekonstrukcija</a:t>
            </a:r>
            <a:r>
              <a:rPr lang="en-US" dirty="0"/>
              <a:t>,</a:t>
            </a:r>
            <a:r>
              <a:rPr lang="sr-Latn-ME" dirty="0"/>
              <a:t> adaptacija ili sprovesti adekvatne mjere zaštite</a:t>
            </a:r>
          </a:p>
          <a:p>
            <a:r>
              <a:rPr lang="sr-Latn-ME" dirty="0"/>
              <a:t>Zatečeni izvori</a:t>
            </a:r>
          </a:p>
          <a:p>
            <a:r>
              <a:rPr lang="sr-Latn-ME" dirty="0"/>
              <a:t>Studija korišćenja zatečenih izvora NJZ</a:t>
            </a:r>
          </a:p>
          <a:p>
            <a:endParaRPr lang="en-US" dirty="0"/>
          </a:p>
        </p:txBody>
      </p:sp>
      <p:pic>
        <p:nvPicPr>
          <p:cNvPr id="4" name="Picture 3"/>
          <p:cNvPicPr>
            <a:picLocks noChangeAspect="1"/>
          </p:cNvPicPr>
          <p:nvPr/>
        </p:nvPicPr>
        <p:blipFill>
          <a:blip r:embed="rId2"/>
          <a:stretch>
            <a:fillRect/>
          </a:stretch>
        </p:blipFill>
        <p:spPr>
          <a:xfrm>
            <a:off x="320841" y="3502740"/>
            <a:ext cx="2900363" cy="2237426"/>
          </a:xfrm>
          <a:prstGeom prst="rect">
            <a:avLst/>
          </a:prstGeom>
        </p:spPr>
      </p:pic>
      <p:pic>
        <p:nvPicPr>
          <p:cNvPr id="5" name="Picture 4"/>
          <p:cNvPicPr>
            <a:picLocks noChangeAspect="1"/>
          </p:cNvPicPr>
          <p:nvPr/>
        </p:nvPicPr>
        <p:blipFill>
          <a:blip r:embed="rId3"/>
          <a:stretch>
            <a:fillRect/>
          </a:stretch>
        </p:blipFill>
        <p:spPr>
          <a:xfrm>
            <a:off x="3221204" y="3508837"/>
            <a:ext cx="2932430" cy="2225232"/>
          </a:xfrm>
          <a:prstGeom prst="rect">
            <a:avLst/>
          </a:prstGeom>
        </p:spPr>
      </p:pic>
      <p:pic>
        <p:nvPicPr>
          <p:cNvPr id="6" name="Picture 5"/>
          <p:cNvPicPr>
            <a:picLocks noChangeAspect="1"/>
          </p:cNvPicPr>
          <p:nvPr/>
        </p:nvPicPr>
        <p:blipFill>
          <a:blip r:embed="rId4"/>
          <a:stretch>
            <a:fillRect/>
          </a:stretch>
        </p:blipFill>
        <p:spPr>
          <a:xfrm>
            <a:off x="5971386" y="3528492"/>
            <a:ext cx="2851773" cy="2231329"/>
          </a:xfrm>
          <a:prstGeom prst="rect">
            <a:avLst/>
          </a:prstGeom>
        </p:spPr>
      </p:pic>
    </p:spTree>
    <p:extLst>
      <p:ext uri="{BB962C8B-B14F-4D97-AF65-F5344CB8AC3E}">
        <p14:creationId xmlns:p14="http://schemas.microsoft.com/office/powerpoint/2010/main" val="100582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b="1" dirty="0"/>
              <a:t>Postupak prijavljivanja</a:t>
            </a:r>
            <a:endParaRPr lang="en-US" b="1" dirty="0"/>
          </a:p>
        </p:txBody>
      </p:sp>
      <p:sp>
        <p:nvSpPr>
          <p:cNvPr id="3" name="Content Placeholder 2"/>
          <p:cNvSpPr>
            <a:spLocks noGrp="1"/>
          </p:cNvSpPr>
          <p:nvPr>
            <p:ph idx="1"/>
          </p:nvPr>
        </p:nvSpPr>
        <p:spPr>
          <a:xfrm>
            <a:off x="628650" y="1709251"/>
            <a:ext cx="7886700" cy="4834424"/>
          </a:xfrm>
        </p:spPr>
        <p:txBody>
          <a:bodyPr>
            <a:normAutofit fontScale="85000" lnSpcReduction="10000"/>
          </a:bodyPr>
          <a:lstStyle/>
          <a:p>
            <a:pPr lvl="0" algn="just">
              <a:buFont typeface="Wingdings" panose="05000000000000000000" pitchFamily="2" charset="2"/>
              <a:buChar char="ü"/>
            </a:pPr>
            <a:r>
              <a:rPr lang="sr-Latn-ME" dirty="0"/>
              <a:t>I</a:t>
            </a:r>
            <a:r>
              <a:rPr lang="pt-PT" dirty="0"/>
              <a:t>zvje</a:t>
            </a:r>
            <a:r>
              <a:rPr lang="hr-HR" dirty="0"/>
              <a:t>š</a:t>
            </a:r>
            <a:r>
              <a:rPr lang="pt-PT" dirty="0"/>
              <a:t>taj o prvim mjerenjima nivoa elektromagnetnih polja u okolini izvora i</a:t>
            </a:r>
            <a:r>
              <a:rPr lang="hr-HR" dirty="0"/>
              <a:t>/</a:t>
            </a:r>
            <a:r>
              <a:rPr lang="pt-PT" dirty="0"/>
              <a:t>ili objekata sa ve</a:t>
            </a:r>
            <a:r>
              <a:rPr lang="hr-HR" dirty="0"/>
              <a:t>ć </a:t>
            </a:r>
            <a:r>
              <a:rPr lang="pt-PT" dirty="0"/>
              <a:t>instaliranim izvorom</a:t>
            </a:r>
            <a:r>
              <a:rPr lang="hr-HR" dirty="0"/>
              <a:t>;</a:t>
            </a:r>
            <a:endParaRPr lang="en-US" dirty="0"/>
          </a:p>
          <a:p>
            <a:pPr lvl="0" algn="just">
              <a:buFont typeface="Wingdings" panose="05000000000000000000" pitchFamily="2" charset="2"/>
              <a:buChar char="ü"/>
            </a:pPr>
            <a:r>
              <a:rPr lang="sr-Latn-ME" dirty="0" err="1"/>
              <a:t>S</a:t>
            </a:r>
            <a:r>
              <a:rPr lang="en-GB" dirty="0" err="1"/>
              <a:t>tru</a:t>
            </a:r>
            <a:r>
              <a:rPr lang="hr-HR" dirty="0"/>
              <a:t>č</a:t>
            </a:r>
            <a:r>
              <a:rPr lang="en-GB" dirty="0"/>
              <a:t>no mi</a:t>
            </a:r>
            <a:r>
              <a:rPr lang="hr-HR" dirty="0"/>
              <a:t>š</a:t>
            </a:r>
            <a:r>
              <a:rPr lang="en-GB" dirty="0" err="1"/>
              <a:t>ljenje</a:t>
            </a:r>
            <a:r>
              <a:rPr lang="en-GB" dirty="0"/>
              <a:t> o </a:t>
            </a:r>
            <a:r>
              <a:rPr lang="en-GB" dirty="0" err="1"/>
              <a:t>ispunjavanju</a:t>
            </a:r>
            <a:r>
              <a:rPr lang="en-GB" dirty="0"/>
              <a:t> </a:t>
            </a:r>
            <a:r>
              <a:rPr lang="en-GB" dirty="0" err="1"/>
              <a:t>uslova</a:t>
            </a:r>
            <a:r>
              <a:rPr lang="en-GB" dirty="0"/>
              <a:t> </a:t>
            </a:r>
            <a:r>
              <a:rPr lang="en-GB" dirty="0" err="1"/>
              <a:t>za</a:t>
            </a:r>
            <a:r>
              <a:rPr lang="en-GB" dirty="0"/>
              <a:t> </a:t>
            </a:r>
            <a:r>
              <a:rPr lang="en-GB" dirty="0" err="1"/>
              <a:t>izvore</a:t>
            </a:r>
            <a:r>
              <a:rPr lang="en-GB" dirty="0"/>
              <a:t> </a:t>
            </a:r>
            <a:r>
              <a:rPr lang="en-GB" dirty="0" err="1"/>
              <a:t>elektromagnetnih</a:t>
            </a:r>
            <a:r>
              <a:rPr lang="en-GB" dirty="0"/>
              <a:t> </a:t>
            </a:r>
            <a:r>
              <a:rPr lang="en-GB" dirty="0" err="1"/>
              <a:t>polja</a:t>
            </a:r>
            <a:r>
              <a:rPr lang="en-GB" dirty="0"/>
              <a:t> u </a:t>
            </a:r>
            <a:r>
              <a:rPr lang="en-GB" dirty="0" err="1"/>
              <a:t>pogledu</a:t>
            </a:r>
            <a:r>
              <a:rPr lang="en-GB" dirty="0"/>
              <a:t> </a:t>
            </a:r>
            <a:r>
              <a:rPr lang="en-GB" dirty="0" err="1"/>
              <a:t>propisanih</a:t>
            </a:r>
            <a:r>
              <a:rPr lang="en-GB" dirty="0"/>
              <a:t> </a:t>
            </a:r>
            <a:r>
              <a:rPr lang="en-GB" dirty="0" err="1"/>
              <a:t>granica</a:t>
            </a:r>
            <a:r>
              <a:rPr lang="en-GB" dirty="0"/>
              <a:t> </a:t>
            </a:r>
            <a:r>
              <a:rPr lang="en-GB" dirty="0" err="1"/>
              <a:t>izlaganja</a:t>
            </a:r>
            <a:r>
              <a:rPr lang="en-GB" dirty="0"/>
              <a:t> </a:t>
            </a:r>
            <a:r>
              <a:rPr lang="en-GB" dirty="0" err="1"/>
              <a:t>za</a:t>
            </a:r>
            <a:r>
              <a:rPr lang="en-GB" dirty="0"/>
              <a:t> </a:t>
            </a:r>
            <a:r>
              <a:rPr lang="en-GB" dirty="0" err="1"/>
              <a:t>elektromagnetna</a:t>
            </a:r>
            <a:r>
              <a:rPr lang="en-GB" dirty="0"/>
              <a:t> </a:t>
            </a:r>
            <a:r>
              <a:rPr lang="en-GB" dirty="0" err="1"/>
              <a:t>polja</a:t>
            </a:r>
            <a:r>
              <a:rPr lang="hr-HR" dirty="0"/>
              <a:t>;</a:t>
            </a:r>
            <a:endParaRPr lang="en-US" dirty="0"/>
          </a:p>
          <a:p>
            <a:pPr lvl="0" algn="just">
              <a:buFont typeface="Wingdings" panose="05000000000000000000" pitchFamily="2" charset="2"/>
              <a:buChar char="ü"/>
            </a:pPr>
            <a:r>
              <a:rPr lang="sr-Latn-ME" dirty="0" err="1"/>
              <a:t>A</a:t>
            </a:r>
            <a:r>
              <a:rPr lang="en-GB" dirty="0" err="1"/>
              <a:t>kt</a:t>
            </a:r>
            <a:r>
              <a:rPr lang="en-GB" dirty="0"/>
              <a:t> o </a:t>
            </a:r>
            <a:r>
              <a:rPr lang="en-GB" dirty="0" err="1"/>
              <a:t>odre</a:t>
            </a:r>
            <a:r>
              <a:rPr lang="hr-HR" dirty="0"/>
              <a:t>đ</a:t>
            </a:r>
            <a:r>
              <a:rPr lang="en-GB" dirty="0" err="1"/>
              <a:t>ivanju</a:t>
            </a:r>
            <a:r>
              <a:rPr lang="en-GB" dirty="0"/>
              <a:t> </a:t>
            </a:r>
            <a:r>
              <a:rPr lang="en-GB" dirty="0" err="1"/>
              <a:t>lica</a:t>
            </a:r>
            <a:r>
              <a:rPr lang="en-GB" dirty="0"/>
              <a:t> </a:t>
            </a:r>
            <a:r>
              <a:rPr lang="en-GB" dirty="0" err="1"/>
              <a:t>odgovornog</a:t>
            </a:r>
            <a:r>
              <a:rPr lang="en-GB" dirty="0"/>
              <a:t> </a:t>
            </a:r>
            <a:r>
              <a:rPr lang="en-GB" dirty="0" err="1"/>
              <a:t>za</a:t>
            </a:r>
            <a:r>
              <a:rPr lang="en-GB" dirty="0"/>
              <a:t> </a:t>
            </a:r>
            <a:r>
              <a:rPr lang="en-GB" dirty="0" err="1"/>
              <a:t>sprovo</a:t>
            </a:r>
            <a:r>
              <a:rPr lang="hr-HR" dirty="0"/>
              <a:t>đ</a:t>
            </a:r>
            <a:r>
              <a:rPr lang="en-GB" dirty="0" err="1"/>
              <a:t>enje</a:t>
            </a:r>
            <a:r>
              <a:rPr lang="en-GB" dirty="0"/>
              <a:t> </a:t>
            </a:r>
            <a:r>
              <a:rPr lang="en-GB" dirty="0" err="1"/>
              <a:t>mjera</a:t>
            </a:r>
            <a:r>
              <a:rPr lang="en-GB" dirty="0"/>
              <a:t> </a:t>
            </a:r>
            <a:r>
              <a:rPr lang="en-GB" dirty="0" err="1"/>
              <a:t>za</a:t>
            </a:r>
            <a:r>
              <a:rPr lang="hr-HR" dirty="0"/>
              <a:t>š</a:t>
            </a:r>
            <a:r>
              <a:rPr lang="en-GB" dirty="0" err="1"/>
              <a:t>tite</a:t>
            </a:r>
            <a:r>
              <a:rPr lang="en-GB" dirty="0"/>
              <a:t> od </a:t>
            </a:r>
            <a:r>
              <a:rPr lang="en-GB" dirty="0" err="1"/>
              <a:t>nejonizuju</a:t>
            </a:r>
            <a:r>
              <a:rPr lang="hr-HR" dirty="0"/>
              <a:t>ć</a:t>
            </a:r>
            <a:r>
              <a:rPr lang="en-GB" dirty="0" err="1"/>
              <a:t>ih</a:t>
            </a:r>
            <a:r>
              <a:rPr lang="en-GB" dirty="0"/>
              <a:t> </a:t>
            </a:r>
            <a:r>
              <a:rPr lang="en-GB" dirty="0" err="1"/>
              <a:t>zra</a:t>
            </a:r>
            <a:r>
              <a:rPr lang="hr-HR" dirty="0"/>
              <a:t>č</a:t>
            </a:r>
            <a:r>
              <a:rPr lang="en-GB" dirty="0" err="1"/>
              <a:t>enja</a:t>
            </a:r>
            <a:r>
              <a:rPr lang="hr-HR" dirty="0"/>
              <a:t>;</a:t>
            </a:r>
            <a:endParaRPr lang="en-US" dirty="0"/>
          </a:p>
          <a:p>
            <a:pPr lvl="0" algn="just">
              <a:buFont typeface="Wingdings" panose="05000000000000000000" pitchFamily="2" charset="2"/>
              <a:buChar char="ü"/>
            </a:pPr>
            <a:r>
              <a:rPr lang="sr-Latn-ME" dirty="0" err="1"/>
              <a:t>D</a:t>
            </a:r>
            <a:r>
              <a:rPr lang="en-GB" dirty="0" err="1"/>
              <a:t>okaz</a:t>
            </a:r>
            <a:r>
              <a:rPr lang="en-GB" dirty="0"/>
              <a:t> o </a:t>
            </a:r>
            <a:r>
              <a:rPr lang="en-GB" dirty="0" err="1"/>
              <a:t>kvalifikaciji</a:t>
            </a:r>
            <a:r>
              <a:rPr lang="en-GB" dirty="0"/>
              <a:t> </a:t>
            </a:r>
            <a:r>
              <a:rPr lang="en-GB" dirty="0" err="1"/>
              <a:t>nivoa</a:t>
            </a:r>
            <a:r>
              <a:rPr lang="en-GB" dirty="0"/>
              <a:t> </a:t>
            </a:r>
            <a:r>
              <a:rPr lang="en-GB" dirty="0" err="1"/>
              <a:t>obrazovanja</a:t>
            </a:r>
            <a:r>
              <a:rPr lang="en-GB" dirty="0"/>
              <a:t> </a:t>
            </a:r>
            <a:r>
              <a:rPr lang="en-GB" dirty="0" err="1"/>
              <a:t>i</a:t>
            </a:r>
            <a:r>
              <a:rPr lang="en-GB" dirty="0"/>
              <a:t> </a:t>
            </a:r>
            <a:r>
              <a:rPr lang="en-GB" dirty="0" err="1"/>
              <a:t>stru</a:t>
            </a:r>
            <a:r>
              <a:rPr lang="hr-HR" dirty="0"/>
              <a:t>č</a:t>
            </a:r>
            <a:r>
              <a:rPr lang="en-GB" dirty="0" err="1"/>
              <a:t>noj</a:t>
            </a:r>
            <a:r>
              <a:rPr lang="en-GB" dirty="0"/>
              <a:t> </a:t>
            </a:r>
            <a:r>
              <a:rPr lang="en-GB" dirty="0" err="1"/>
              <a:t>osposobljenosti</a:t>
            </a:r>
            <a:r>
              <a:rPr lang="en-GB" dirty="0"/>
              <a:t> </a:t>
            </a:r>
            <a:r>
              <a:rPr lang="en-GB" dirty="0" err="1"/>
              <a:t>profesionalno</a:t>
            </a:r>
            <a:r>
              <a:rPr lang="en-GB" dirty="0"/>
              <a:t> </a:t>
            </a:r>
            <a:r>
              <a:rPr lang="en-GB" dirty="0" err="1"/>
              <a:t>izlo</a:t>
            </a:r>
            <a:r>
              <a:rPr lang="hr-HR" dirty="0"/>
              <a:t>ž</a:t>
            </a:r>
            <a:r>
              <a:rPr lang="en-GB" dirty="0" err="1"/>
              <a:t>enih</a:t>
            </a:r>
            <a:r>
              <a:rPr lang="en-GB" dirty="0"/>
              <a:t> </a:t>
            </a:r>
            <a:r>
              <a:rPr lang="en-GB" dirty="0" err="1"/>
              <a:t>lica</a:t>
            </a:r>
            <a:r>
              <a:rPr lang="en-GB" dirty="0"/>
              <a:t> </a:t>
            </a:r>
            <a:r>
              <a:rPr lang="en-GB" dirty="0" err="1"/>
              <a:t>i</a:t>
            </a:r>
            <a:r>
              <a:rPr lang="en-GB" dirty="0"/>
              <a:t> </a:t>
            </a:r>
            <a:r>
              <a:rPr lang="en-GB" dirty="0" err="1"/>
              <a:t>lica</a:t>
            </a:r>
            <a:r>
              <a:rPr lang="en-GB" dirty="0"/>
              <a:t> </a:t>
            </a:r>
            <a:r>
              <a:rPr lang="en-GB" dirty="0" err="1"/>
              <a:t>odgovornih</a:t>
            </a:r>
            <a:r>
              <a:rPr lang="en-GB" dirty="0"/>
              <a:t> </a:t>
            </a:r>
            <a:r>
              <a:rPr lang="en-GB" dirty="0" err="1"/>
              <a:t>za</a:t>
            </a:r>
            <a:r>
              <a:rPr lang="en-GB" dirty="0"/>
              <a:t> </a:t>
            </a:r>
            <a:r>
              <a:rPr lang="en-GB" dirty="0" err="1"/>
              <a:t>sprovo</a:t>
            </a:r>
            <a:r>
              <a:rPr lang="hr-HR" dirty="0"/>
              <a:t>đ</a:t>
            </a:r>
            <a:r>
              <a:rPr lang="en-GB" dirty="0" err="1"/>
              <a:t>enje</a:t>
            </a:r>
            <a:r>
              <a:rPr lang="en-GB" dirty="0"/>
              <a:t> </a:t>
            </a:r>
            <a:r>
              <a:rPr lang="en-GB" dirty="0" err="1"/>
              <a:t>mjera</a:t>
            </a:r>
            <a:r>
              <a:rPr lang="en-GB" dirty="0"/>
              <a:t> </a:t>
            </a:r>
            <a:r>
              <a:rPr lang="en-GB" dirty="0" err="1"/>
              <a:t>za</a:t>
            </a:r>
            <a:r>
              <a:rPr lang="hr-HR" dirty="0"/>
              <a:t>š</a:t>
            </a:r>
            <a:r>
              <a:rPr lang="en-GB" dirty="0" err="1"/>
              <a:t>tite</a:t>
            </a:r>
            <a:r>
              <a:rPr lang="en-GB" dirty="0"/>
              <a:t> od </a:t>
            </a:r>
            <a:r>
              <a:rPr lang="en-GB" dirty="0" err="1"/>
              <a:t>nejonizuju</a:t>
            </a:r>
            <a:r>
              <a:rPr lang="hr-HR" dirty="0"/>
              <a:t>ć</a:t>
            </a:r>
            <a:r>
              <a:rPr lang="en-GB" dirty="0" err="1"/>
              <a:t>ih</a:t>
            </a:r>
            <a:r>
              <a:rPr lang="en-GB" dirty="0"/>
              <a:t> </a:t>
            </a:r>
            <a:r>
              <a:rPr lang="en-GB" dirty="0" err="1"/>
              <a:t>zra</a:t>
            </a:r>
            <a:r>
              <a:rPr lang="hr-HR" dirty="0"/>
              <a:t>č</a:t>
            </a:r>
            <a:r>
              <a:rPr lang="en-GB" dirty="0" err="1"/>
              <a:t>enja</a:t>
            </a:r>
            <a:r>
              <a:rPr lang="hr-HR" dirty="0"/>
              <a:t>;</a:t>
            </a:r>
            <a:endParaRPr lang="en-US" dirty="0"/>
          </a:p>
          <a:p>
            <a:pPr lvl="0" algn="just">
              <a:buFont typeface="Wingdings" panose="05000000000000000000" pitchFamily="2" charset="2"/>
              <a:buChar char="ü"/>
            </a:pPr>
            <a:r>
              <a:rPr lang="sr-Latn-ME" dirty="0" err="1"/>
              <a:t>U</a:t>
            </a:r>
            <a:r>
              <a:rPr lang="en-GB" dirty="0" err="1"/>
              <a:t>vjerenje</a:t>
            </a:r>
            <a:r>
              <a:rPr lang="en-GB" dirty="0"/>
              <a:t> o </a:t>
            </a:r>
            <a:r>
              <a:rPr lang="en-GB" dirty="0" err="1"/>
              <a:t>zdravstvenoj</a:t>
            </a:r>
            <a:r>
              <a:rPr lang="en-GB" dirty="0"/>
              <a:t> </a:t>
            </a:r>
            <a:r>
              <a:rPr lang="en-GB" dirty="0" err="1"/>
              <a:t>sposobnosti</a:t>
            </a:r>
            <a:r>
              <a:rPr lang="en-GB" dirty="0"/>
              <a:t> </a:t>
            </a:r>
            <a:r>
              <a:rPr lang="en-GB" dirty="0" err="1"/>
              <a:t>profesionalno</a:t>
            </a:r>
            <a:r>
              <a:rPr lang="en-GB" dirty="0"/>
              <a:t> </a:t>
            </a:r>
            <a:r>
              <a:rPr lang="en-GB" dirty="0" err="1"/>
              <a:t>izlo</a:t>
            </a:r>
            <a:r>
              <a:rPr lang="hr-HR" dirty="0"/>
              <a:t>ž</a:t>
            </a:r>
            <a:r>
              <a:rPr lang="en-GB" dirty="0" err="1"/>
              <a:t>enih</a:t>
            </a:r>
            <a:r>
              <a:rPr lang="en-GB" dirty="0"/>
              <a:t> </a:t>
            </a:r>
            <a:r>
              <a:rPr lang="en-GB" dirty="0" err="1"/>
              <a:t>lica</a:t>
            </a:r>
            <a:r>
              <a:rPr lang="en-GB" dirty="0"/>
              <a:t> </a:t>
            </a:r>
            <a:r>
              <a:rPr lang="en-GB" dirty="0" err="1"/>
              <a:t>i</a:t>
            </a:r>
            <a:r>
              <a:rPr lang="en-GB" dirty="0"/>
              <a:t> </a:t>
            </a:r>
            <a:r>
              <a:rPr lang="en-GB" dirty="0" err="1"/>
              <a:t>lica</a:t>
            </a:r>
            <a:r>
              <a:rPr lang="en-GB" dirty="0"/>
              <a:t> </a:t>
            </a:r>
            <a:r>
              <a:rPr lang="en-GB" dirty="0" err="1"/>
              <a:t>odgovornih</a:t>
            </a:r>
            <a:r>
              <a:rPr lang="en-GB" dirty="0"/>
              <a:t> </a:t>
            </a:r>
            <a:r>
              <a:rPr lang="en-GB" dirty="0" err="1"/>
              <a:t>za</a:t>
            </a:r>
            <a:r>
              <a:rPr lang="en-GB" dirty="0"/>
              <a:t> </a:t>
            </a:r>
            <a:r>
              <a:rPr lang="en-GB" dirty="0" err="1"/>
              <a:t>sprovo</a:t>
            </a:r>
            <a:r>
              <a:rPr lang="hr-HR" dirty="0"/>
              <a:t>đ</a:t>
            </a:r>
            <a:r>
              <a:rPr lang="en-GB" dirty="0" err="1"/>
              <a:t>enje</a:t>
            </a:r>
            <a:r>
              <a:rPr lang="en-GB" dirty="0"/>
              <a:t> </a:t>
            </a:r>
            <a:r>
              <a:rPr lang="en-GB" dirty="0" err="1"/>
              <a:t>mjera</a:t>
            </a:r>
            <a:r>
              <a:rPr lang="en-GB" dirty="0"/>
              <a:t> </a:t>
            </a:r>
            <a:r>
              <a:rPr lang="en-GB" dirty="0" err="1"/>
              <a:t>za</a:t>
            </a:r>
            <a:r>
              <a:rPr lang="hr-HR" dirty="0"/>
              <a:t>š</a:t>
            </a:r>
            <a:r>
              <a:rPr lang="en-GB" dirty="0" err="1"/>
              <a:t>tite</a:t>
            </a:r>
            <a:r>
              <a:rPr lang="en-GB" dirty="0"/>
              <a:t> od </a:t>
            </a:r>
            <a:r>
              <a:rPr lang="en-GB" dirty="0" err="1"/>
              <a:t>nejonizuju</a:t>
            </a:r>
            <a:r>
              <a:rPr lang="hr-HR" dirty="0"/>
              <a:t>ć</a:t>
            </a:r>
            <a:r>
              <a:rPr lang="en-GB" dirty="0" err="1"/>
              <a:t>ih</a:t>
            </a:r>
            <a:r>
              <a:rPr lang="en-GB" dirty="0"/>
              <a:t> </a:t>
            </a:r>
            <a:r>
              <a:rPr lang="en-GB" dirty="0" err="1"/>
              <a:t>zra</a:t>
            </a:r>
            <a:r>
              <a:rPr lang="hr-HR" dirty="0"/>
              <a:t>č</a:t>
            </a:r>
            <a:r>
              <a:rPr lang="en-GB" dirty="0" err="1"/>
              <a:t>enja</a:t>
            </a:r>
            <a:r>
              <a:rPr lang="hr-HR" dirty="0"/>
              <a:t>;</a:t>
            </a:r>
            <a:endParaRPr lang="en-US" dirty="0"/>
          </a:p>
          <a:p>
            <a:pPr lvl="0" algn="just">
              <a:buFont typeface="Wingdings" panose="05000000000000000000" pitchFamily="2" charset="2"/>
              <a:buChar char="ü"/>
            </a:pPr>
            <a:r>
              <a:rPr lang="sr-Latn-ME" dirty="0" err="1"/>
              <a:t>P</a:t>
            </a:r>
            <a:r>
              <a:rPr lang="en-GB" dirty="0" err="1"/>
              <a:t>rocjena</a:t>
            </a:r>
            <a:r>
              <a:rPr lang="en-GB" dirty="0"/>
              <a:t> </a:t>
            </a:r>
            <a:r>
              <a:rPr lang="en-GB" dirty="0" err="1"/>
              <a:t>rizika</a:t>
            </a:r>
            <a:r>
              <a:rPr lang="en-GB" dirty="0"/>
              <a:t>;</a:t>
            </a:r>
            <a:endParaRPr lang="en-US" dirty="0"/>
          </a:p>
          <a:p>
            <a:pPr lvl="0" algn="just">
              <a:buFont typeface="Wingdings" panose="05000000000000000000" pitchFamily="2" charset="2"/>
              <a:buChar char="ü"/>
            </a:pPr>
            <a:r>
              <a:rPr lang="sr-Latn-ME" dirty="0" err="1"/>
              <a:t>A</a:t>
            </a:r>
            <a:r>
              <a:rPr lang="en-GB" dirty="0" err="1"/>
              <a:t>kcioni</a:t>
            </a:r>
            <a:r>
              <a:rPr lang="en-GB" dirty="0"/>
              <a:t> program;</a:t>
            </a:r>
            <a:endParaRPr lang="en-US" dirty="0"/>
          </a:p>
          <a:p>
            <a:pPr lvl="0" algn="just">
              <a:buFont typeface="Wingdings" panose="05000000000000000000" pitchFamily="2" charset="2"/>
              <a:buChar char="ü"/>
            </a:pPr>
            <a:r>
              <a:rPr lang="sr-Latn-ME" dirty="0" err="1"/>
              <a:t>U</a:t>
            </a:r>
            <a:r>
              <a:rPr lang="es-ES_tradnl" dirty="0" err="1"/>
              <a:t>putstvo</a:t>
            </a:r>
            <a:r>
              <a:rPr lang="es-ES_tradnl" dirty="0"/>
              <a:t> </a:t>
            </a:r>
            <a:r>
              <a:rPr lang="es-ES_tradnl" dirty="0" err="1"/>
              <a:t>za</a:t>
            </a:r>
            <a:r>
              <a:rPr lang="es-ES_tradnl" dirty="0"/>
              <a:t> </a:t>
            </a:r>
            <a:r>
              <a:rPr lang="es-ES_tradnl" dirty="0" err="1"/>
              <a:t>djelovanje</a:t>
            </a:r>
            <a:r>
              <a:rPr lang="es-ES_tradnl" dirty="0"/>
              <a:t> u </a:t>
            </a:r>
            <a:r>
              <a:rPr lang="es-ES_tradnl" dirty="0" err="1"/>
              <a:t>slučaju</a:t>
            </a:r>
            <a:r>
              <a:rPr lang="es-ES_tradnl" dirty="0"/>
              <a:t> </a:t>
            </a:r>
            <a:r>
              <a:rPr lang="es-ES_tradnl" dirty="0" err="1"/>
              <a:t>akcidenta</a:t>
            </a:r>
            <a:r>
              <a:rPr lang="es-ES_tradnl" dirty="0"/>
              <a:t>;</a:t>
            </a:r>
            <a:endParaRPr lang="en-US" dirty="0"/>
          </a:p>
          <a:p>
            <a:pPr lvl="0" algn="just">
              <a:buFont typeface="Wingdings" panose="05000000000000000000" pitchFamily="2" charset="2"/>
              <a:buChar char="ü"/>
            </a:pPr>
            <a:r>
              <a:rPr lang="sr-Latn-ME" dirty="0"/>
              <a:t>S</a:t>
            </a:r>
            <a:r>
              <a:rPr lang="pt-PT" dirty="0"/>
              <a:t>pisak sredstava i opreme lične zaštite na radu i dokaz o njenoj ispravnosti;</a:t>
            </a:r>
            <a:endParaRPr lang="en-US" dirty="0"/>
          </a:p>
          <a:p>
            <a:pPr lvl="0" algn="just">
              <a:buFont typeface="Wingdings" panose="05000000000000000000" pitchFamily="2" charset="2"/>
              <a:buChar char="ü"/>
            </a:pPr>
            <a:r>
              <a:rPr lang="sr-Latn-ME" dirty="0" err="1"/>
              <a:t>D</a:t>
            </a:r>
            <a:r>
              <a:rPr lang="en-GB" dirty="0" err="1"/>
              <a:t>okaz</a:t>
            </a:r>
            <a:r>
              <a:rPr lang="en-GB" dirty="0"/>
              <a:t> o </a:t>
            </a:r>
            <a:r>
              <a:rPr lang="en-GB" dirty="0" err="1"/>
              <a:t>plaćenoj</a:t>
            </a:r>
            <a:r>
              <a:rPr lang="en-GB" dirty="0"/>
              <a:t> </a:t>
            </a:r>
            <a:r>
              <a:rPr lang="en-GB" dirty="0" err="1"/>
              <a:t>administrativnoj</a:t>
            </a:r>
            <a:r>
              <a:rPr lang="en-GB" dirty="0"/>
              <a:t> </a:t>
            </a:r>
            <a:r>
              <a:rPr lang="en-GB" dirty="0" err="1"/>
              <a:t>taksi</a:t>
            </a:r>
            <a:r>
              <a:rPr lang="en-GB" dirty="0"/>
              <a:t> u </a:t>
            </a:r>
            <a:r>
              <a:rPr lang="en-GB" dirty="0" err="1"/>
              <a:t>skladu</a:t>
            </a:r>
            <a:r>
              <a:rPr lang="en-GB" dirty="0"/>
              <a:t> </a:t>
            </a:r>
            <a:r>
              <a:rPr lang="en-GB" dirty="0" err="1"/>
              <a:t>sa</a:t>
            </a:r>
            <a:r>
              <a:rPr lang="en-GB" dirty="0"/>
              <a:t> </a:t>
            </a:r>
            <a:r>
              <a:rPr lang="en-GB" dirty="0" err="1"/>
              <a:t>zakonom</a:t>
            </a:r>
            <a:r>
              <a:rPr lang="en-GB" dirty="0"/>
              <a:t>.</a:t>
            </a:r>
            <a:endParaRPr lang="en-US" dirty="0"/>
          </a:p>
          <a:p>
            <a:endParaRPr lang="en-US" dirty="0"/>
          </a:p>
        </p:txBody>
      </p:sp>
    </p:spTree>
    <p:extLst>
      <p:ext uri="{BB962C8B-B14F-4D97-AF65-F5344CB8AC3E}">
        <p14:creationId xmlns:p14="http://schemas.microsoft.com/office/powerpoint/2010/main" val="605067938"/>
      </p:ext>
    </p:extLst>
  </p:cSld>
  <p:clrMapOvr>
    <a:masterClrMapping/>
  </p:clrMapOvr>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CIGREglobal4_3_Ed1Aug18v2</Template>
  <TotalTime>131</TotalTime>
  <Words>1680</Words>
  <Application>Microsoft Office PowerPoint</Application>
  <PresentationFormat>On-screen Show (4:3)</PresentationFormat>
  <Paragraphs>135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Wingdings</vt:lpstr>
      <vt:lpstr>Thème Office</vt:lpstr>
      <vt:lpstr>ZAKONSKE OBAVEZE IMAOCA IZVORA ELEKTROMAGNETNIH POLJA PREMA PROPISIMA CRNE GORE</vt:lpstr>
      <vt:lpstr>Kratak sadržaj</vt:lpstr>
      <vt:lpstr>Uvod</vt:lpstr>
      <vt:lpstr>Propisi koji regulišu zaštitu od EM zračenja u Crnoj Gori</vt:lpstr>
      <vt:lpstr>PowerPoint Presentation</vt:lpstr>
      <vt:lpstr>Principi zaštite od nejonizujućih zračenja</vt:lpstr>
      <vt:lpstr>Vrste izvora elektromagnetnih polja</vt:lpstr>
      <vt:lpstr>PowerPoint Presentation</vt:lpstr>
      <vt:lpstr>Postupak prijavljivanja</vt:lpstr>
      <vt:lpstr>PowerPoint Presentation</vt:lpstr>
      <vt:lpstr>Način prvih i periodičnih mjerenja</vt:lpstr>
      <vt:lpstr>Učestalost mjerenja</vt:lpstr>
      <vt:lpstr>Mjere zaštite od nejonizujućih zračenja</vt:lpstr>
      <vt:lpstr>PowerPoint Presentation</vt:lpstr>
      <vt:lpstr>PowerPoint Presentation</vt:lpstr>
      <vt:lpstr>PowerPoint Presentation</vt:lpstr>
      <vt:lpstr>Procjena rizika</vt:lpstr>
      <vt:lpstr>Mjere za uklanjanje i smanjenje rizika </vt:lpstr>
      <vt:lpstr>Zaključak</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ivana.raicevic</cp:lastModifiedBy>
  <cp:revision>22</cp:revision>
  <cp:lastPrinted>2021-09-26T11:20:16Z</cp:lastPrinted>
  <dcterms:created xsi:type="dcterms:W3CDTF">2018-08-21T10:05:07Z</dcterms:created>
  <dcterms:modified xsi:type="dcterms:W3CDTF">2021-09-27T05:27:06Z</dcterms:modified>
</cp:coreProperties>
</file>